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7"/>
  </p:notesMasterIdLst>
  <p:handoutMasterIdLst>
    <p:handoutMasterId r:id="rId58"/>
  </p:handoutMasterIdLst>
  <p:sldIdLst>
    <p:sldId id="256" r:id="rId2"/>
    <p:sldId id="369" r:id="rId3"/>
    <p:sldId id="383" r:id="rId4"/>
    <p:sldId id="384" r:id="rId5"/>
    <p:sldId id="330" r:id="rId6"/>
    <p:sldId id="314" r:id="rId7"/>
    <p:sldId id="307" r:id="rId8"/>
    <p:sldId id="389" r:id="rId9"/>
    <p:sldId id="354" r:id="rId10"/>
    <p:sldId id="357" r:id="rId11"/>
    <p:sldId id="347" r:id="rId12"/>
    <p:sldId id="349" r:id="rId13"/>
    <p:sldId id="351" r:id="rId14"/>
    <p:sldId id="388" r:id="rId15"/>
    <p:sldId id="385" r:id="rId16"/>
    <p:sldId id="386" r:id="rId17"/>
    <p:sldId id="352" r:id="rId18"/>
    <p:sldId id="316" r:id="rId19"/>
    <p:sldId id="317" r:id="rId20"/>
    <p:sldId id="318" r:id="rId21"/>
    <p:sldId id="321" r:id="rId22"/>
    <p:sldId id="323" r:id="rId23"/>
    <p:sldId id="324" r:id="rId24"/>
    <p:sldId id="353" r:id="rId25"/>
    <p:sldId id="356" r:id="rId26"/>
    <p:sldId id="342" r:id="rId27"/>
    <p:sldId id="325" r:id="rId28"/>
    <p:sldId id="326" r:id="rId29"/>
    <p:sldId id="329" r:id="rId30"/>
    <p:sldId id="343" r:id="rId31"/>
    <p:sldId id="336" r:id="rId32"/>
    <p:sldId id="390" r:id="rId33"/>
    <p:sldId id="332" r:id="rId34"/>
    <p:sldId id="327" r:id="rId35"/>
    <p:sldId id="337" r:id="rId36"/>
    <p:sldId id="391" r:id="rId37"/>
    <p:sldId id="313" r:id="rId38"/>
    <p:sldId id="291" r:id="rId39"/>
    <p:sldId id="346" r:id="rId40"/>
    <p:sldId id="393" r:id="rId41"/>
    <p:sldId id="371" r:id="rId42"/>
    <p:sldId id="372" r:id="rId43"/>
    <p:sldId id="373" r:id="rId44"/>
    <p:sldId id="374" r:id="rId45"/>
    <p:sldId id="375" r:id="rId46"/>
    <p:sldId id="376" r:id="rId47"/>
    <p:sldId id="381" r:id="rId48"/>
    <p:sldId id="382" r:id="rId49"/>
    <p:sldId id="387" r:id="rId50"/>
    <p:sldId id="394" r:id="rId51"/>
    <p:sldId id="379" r:id="rId52"/>
    <p:sldId id="367" r:id="rId53"/>
    <p:sldId id="392" r:id="rId54"/>
    <p:sldId id="396" r:id="rId55"/>
    <p:sldId id="380" r:id="rId56"/>
  </p:sldIdLst>
  <p:sldSz cx="9144000" cy="5143500" type="screen16x9"/>
  <p:notesSz cx="7023100" cy="93091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6279" autoAdjust="0"/>
    <p:restoredTop sz="86041" autoAdjust="0"/>
  </p:normalViewPr>
  <p:slideViewPr>
    <p:cSldViewPr>
      <p:cViewPr>
        <p:scale>
          <a:sx n="75" d="100"/>
          <a:sy n="75" d="100"/>
        </p:scale>
        <p:origin x="-344" y="-53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54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notesMaster" Target="notesMasters/notesMaster1.xml"/><Relationship Id="rId58" Type="http://schemas.openxmlformats.org/officeDocument/2006/relationships/handoutMaster" Target="handoutMasters/handoutMaster1.xml"/><Relationship Id="rId59" Type="http://schemas.openxmlformats.org/officeDocument/2006/relationships/printerSettings" Target="printerSettings/printerSettings1.bin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esProps" Target="presProps.xml"/><Relationship Id="rId61" Type="http://schemas.openxmlformats.org/officeDocument/2006/relationships/viewProps" Target="viewProps.xml"/><Relationship Id="rId62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DEB4EDBA-6BA8-475D-BD14-548C4B878A76}" type="datetimeFigureOut">
              <a:rPr lang="en-US" smtClean="0"/>
              <a:t>6/1/16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3" cy="46545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A89F0382-0342-4A0F-9982-DC1A0B0DC9B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64434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  <a:extLst/>
          </a:lstStyle>
          <a:p>
            <a:fld id="{A8ADFD5B-A66C-449C-B6E8-FB716D07777D}" type="datetimeFigureOut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8500"/>
            <a:ext cx="6207125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>
            <a:extLst/>
          </a:lstStyle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1577" tIns="45789" rIns="91577" bIns="45789" rtlCol="0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545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5455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  <a:extLst/>
          </a:lstStyle>
          <a:p>
            <a:fld id="{CA5D3BF3-D352-46FC-8343-31F56E6730E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60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olidFill>
                  <a:srgbClr val="FF0000"/>
                </a:solidFill>
              </a:rPr>
              <a:t>What’s next? What do you want them to be able to do? Self assessment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Kathy – Intro MCOD if haven’t already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defTabSz="915772">
              <a:defRPr/>
            </a:pPr>
            <a:r>
              <a:rPr lang="en-US" dirty="0"/>
              <a:t>How folks came to the group – we had concerns</a:t>
            </a:r>
          </a:p>
          <a:p>
            <a:pPr defTabSz="915772">
              <a:defRPr/>
            </a:pPr>
            <a:r>
              <a:rPr lang="en-US" dirty="0"/>
              <a:t>Departments handled it differently; some appointed by directors, some volunteer</a:t>
            </a:r>
          </a:p>
          <a:p>
            <a:pPr defTabSz="915772">
              <a:defRPr/>
            </a:pPr>
            <a:r>
              <a:rPr lang="en-US" dirty="0"/>
              <a:t>Would they be competent enough</a:t>
            </a:r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olidFill>
                  <a:srgbClr val="FF0000"/>
                </a:solidFill>
              </a:rPr>
              <a:t>Who we ended up with: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Fairly diverse in age, sexual orientation, racial/cultural background, levels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V helpful to have two directors on the team!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olidFill>
                  <a:srgbClr val="FF0000"/>
                </a:solidFill>
              </a:rPr>
              <a:t>Gather group, build confidence, set expectations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olidFill>
                  <a:srgbClr val="FF0000"/>
                </a:solidFill>
              </a:rPr>
              <a:t>Gather group, build confidence, set expectations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Not expected to be diversity police or training expert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Build community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Provide tools they needed to feel confident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Wanted</a:t>
            </a:r>
            <a:r>
              <a:rPr lang="en-US" baseline="0" dirty="0" smtClean="0"/>
              <a:t> to make sure we gave IPs the knowledge and tools they needed, leaders and IPs understood the roles of working together</a:t>
            </a:r>
          </a:p>
          <a:p>
            <a:endParaRPr 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54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dirty="0">
              <a:latin typeface="Gill Sans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Wanted</a:t>
            </a:r>
            <a:r>
              <a:rPr lang="en-US" baseline="0" dirty="0" smtClean="0"/>
              <a:t> to make sure we gave IPs the knowledge and tools they needed, leaders and IPs understood the roles of working together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Kathy – Lead quick icebreaker/team builder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>
                <a:solidFill>
                  <a:srgbClr val="FF0000"/>
                </a:solidFill>
              </a:rPr>
              <a:t>SharePoint site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32</a:t>
            </a:fld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34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51122" indent="-28889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55573" indent="-23111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17802" indent="-23111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80031" indent="-23111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42261" indent="-231115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004490" indent="-231115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66719" indent="-231115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928948" indent="-231115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71FBFD61-C0C2-1E4F-A3CF-7914FC725AEC}" type="slidenum">
              <a:rPr lang="en-US" sz="1200" b="0">
                <a:ea typeface="MS PGothic" charset="0"/>
                <a:cs typeface="MS PGothic" charset="0"/>
              </a:rPr>
              <a:pPr eaLnBrk="1" hangingPunct="1"/>
              <a:t>3</a:t>
            </a:fld>
            <a:endParaRPr lang="en-US" sz="1200" b="0" dirty="0">
              <a:ea typeface="MS PGothic" charset="0"/>
              <a:cs typeface="MS PGothic" charset="0"/>
            </a:endParaRPr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dirty="0">
                <a:latin typeface="Times New Roman" charset="0"/>
                <a:ea typeface="MS PGothic" charset="0"/>
                <a:cs typeface="MS PGothic" charset="0"/>
              </a:rPr>
              <a:t>M</a:t>
            </a: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35</a:t>
            </a:fld>
            <a:endParaRPr lang="en-US" dirty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road is winding and bending as we go along and learn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54390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Our road is winding and bending as we go along and learn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54390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7748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defTabSz="915772">
              <a:defRPr/>
            </a:pP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39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51122" indent="-288893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55573" indent="-23111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17802" indent="-23111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80031" indent="-231115" eaLnBrk="0" hangingPunct="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42261" indent="-23111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3004490" indent="-23111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66719" indent="-23111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928948" indent="-23111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6904507D-50F5-D743-8D2C-4DB88EB21508}" type="slidenum">
              <a:rPr lang="en-US" sz="1200" b="0">
                <a:cs typeface="Arial" charset="0"/>
              </a:rPr>
              <a:pPr eaLnBrk="1" hangingPunct="1"/>
              <a:t>41</a:t>
            </a:fld>
            <a:endParaRPr lang="en-US" sz="1200" b="0" dirty="0">
              <a:cs typeface="Arial" charset="0"/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80799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299785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74070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674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defTabSz="915772">
              <a:defRPr/>
            </a:pP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54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defTabSz="915772">
              <a:defRPr/>
            </a:pP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Invited Kathy to do week</a:t>
            </a:r>
            <a:r>
              <a:rPr lang="en-US" baseline="0" dirty="0" smtClean="0"/>
              <a:t> of training with 75% of Student Affairs staff which showed us that Division was ready for more substantive inclusion efforts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Kathy-highlights of your approach to our training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Spent a summer planning inclusion practitioner group with Kathy advising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Had buy-in from Vice President</a:t>
            </a:r>
          </a:p>
          <a:p>
            <a:r>
              <a:rPr lang="en-US" baseline="0" dirty="0" smtClean="0">
                <a:solidFill>
                  <a:srgbClr val="FF0000"/>
                </a:solidFill>
              </a:rPr>
              <a:t>Kept leadership team informed as soon as commitment to IP group was made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5D3BF3-D352-46FC-8343-31F56E6730EA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40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pPr rtl="0"/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CA5D3BF3-D352-46FC-8343-31F56E6730E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1pPr>
            <a:lvl2pPr marL="751122" indent="-288893" eaLnBrk="0" hangingPunct="0">
              <a:defRPr sz="24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2pPr>
            <a:lvl3pPr marL="1155573" indent="-231115" eaLnBrk="0" hangingPunct="0">
              <a:defRPr sz="24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3pPr>
            <a:lvl4pPr marL="1617802" indent="-231115" eaLnBrk="0" hangingPunct="0">
              <a:defRPr sz="24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4pPr>
            <a:lvl5pPr marL="2080031" indent="-231115" eaLnBrk="0" hangingPunct="0">
              <a:defRPr sz="24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5pPr>
            <a:lvl6pPr marL="2542261" indent="-23111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6pPr>
            <a:lvl7pPr marL="3004490" indent="-23111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7pPr>
            <a:lvl8pPr marL="3466719" indent="-23111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8pPr>
            <a:lvl9pPr marL="3928948" indent="-231115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MS PGothic" charset="0"/>
                <a:cs typeface="MS PGothic" charset="0"/>
              </a:defRPr>
            </a:lvl9pPr>
          </a:lstStyle>
          <a:p>
            <a:pPr eaLnBrk="1" hangingPunct="1"/>
            <a:fld id="{CC8AB5BA-7C4A-5247-926C-503038B03440}" type="slidenum">
              <a:rPr lang="en-US" sz="1200" b="0">
                <a:ea typeface="ＭＳ Ｐゴシック" charset="0"/>
                <a:cs typeface="ＭＳ Ｐゴシック" charset="0"/>
              </a:rPr>
              <a:pPr eaLnBrk="1" hangingPunct="1"/>
              <a:t>13</a:t>
            </a:fld>
            <a:endParaRPr lang="en-US" sz="1200" b="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Times New Roman" charset="0"/>
              <a:ea typeface="MS PGothic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478274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-9144" y="4539996"/>
            <a:ext cx="2249424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2359152" y="4533138"/>
            <a:ext cx="6784848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4537528"/>
            <a:ext cx="6515100" cy="51435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4551524"/>
            <a:ext cx="2057400" cy="51435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047E157E-8DCB-4F70-A0AF-5EB586A91DD4}" type="datetime1">
              <a:rPr lang="en-US" smtClean="0">
                <a:solidFill>
                  <a:srgbClr val="FFFFFF"/>
                </a:solidFill>
              </a:rPr>
              <a:pPr algn="ctr"/>
              <a:t>6/1/16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177404"/>
            <a:ext cx="5867400" cy="273844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171450"/>
            <a:ext cx="8382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F82E0A0-C266-4798-8C8F-B9F91E9DA37E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2" name="Rectangle 11"/>
          <p:cNvSpPr>
            <a:spLocks noGrp="1"/>
          </p:cNvSpPr>
          <p:nvPr>
            <p:ph type="title"/>
          </p:nvPr>
        </p:nvSpPr>
        <p:spPr>
          <a:xfrm>
            <a:off x="2362200" y="2343150"/>
            <a:ext cx="6477000" cy="2038350"/>
          </a:xfrm>
        </p:spPr>
        <p:txBody>
          <a:bodyPr rtlCol="0" anchor="b"/>
          <a:lstStyle>
            <a:lvl1pPr>
              <a:defRPr cap="all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3E907E-F41E-4347-984E-80751D2A2C7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788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32724501"/>
      </p:ext>
    </p:extLst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10287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85900"/>
            <a:ext cx="4038600" cy="2914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5900"/>
            <a:ext cx="4038600" cy="29146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793A9-629B-7D40-9B29-440A9BFF58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829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609600" y="1352550"/>
            <a:ext cx="8153400" cy="32766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7123113" cy="1254919"/>
          </a:xfrm>
        </p:spPr>
        <p:txBody>
          <a:bodyPr anchor="t"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143000"/>
            <a:ext cx="9144000" cy="85725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200150"/>
            <a:ext cx="1295400" cy="7429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371600" y="1200150"/>
            <a:ext cx="7772400" cy="7429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200150"/>
            <a:ext cx="7620000" cy="74295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CF9F07-3BC7-4570-B054-79111B0A380C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314450"/>
            <a:ext cx="1295400" cy="526257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2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400" dirty="0">
              <a:solidFill>
                <a:srgbClr val="FFFFFF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352551"/>
            <a:ext cx="3886200" cy="3268624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844901" y="1352549"/>
            <a:ext cx="3886200" cy="3268625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18110"/>
            <a:ext cx="8153400" cy="100584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919818"/>
            <a:ext cx="3886200" cy="26289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>
            <a:extLst/>
          </a:lstStyle>
          <a:p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>
          <a:xfrm>
            <a:off x="609600" y="1362287"/>
            <a:ext cx="3886200" cy="530352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9"/>
          </p:nvPr>
        </p:nvSpPr>
        <p:spPr>
          <a:xfrm>
            <a:off x="4800600" y="1362287"/>
            <a:ext cx="3886200" cy="530352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FADB5D-B7A0-47E3-AD2D-B1A6F8614213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968126-03FC-49C0-B9B8-2B561CCC3D90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4686300"/>
            <a:ext cx="533400" cy="28575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chemeClr val="tx2"/>
                </a:solidFill>
              </a:rPr>
              <a:pPr/>
              <a:t>‹#›</a:t>
            </a:fld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</p:spPr>
        <p:txBody>
          <a:bodyPr anchor="b"/>
          <a:lstStyle>
            <a:lvl1pPr algn="l">
              <a:buNone/>
              <a:defRPr sz="42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9A8198-4617-485E-9585-4840B69DBBA6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3F7CB7D-F184-43C7-B6FD-03D728E1BBFF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428750"/>
            <a:ext cx="1600200" cy="31242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362200" y="1428750"/>
            <a:ext cx="6400800" cy="3200400"/>
          </a:xfrm>
        </p:spPr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57668" y="0"/>
            <a:ext cx="7586332" cy="3419856"/>
          </a:xfrm>
          <a:solidFill>
            <a:schemeClr val="tx2">
              <a:shade val="50000"/>
            </a:schemeClr>
          </a:solidFill>
          <a:ln>
            <a:noFill/>
          </a:ln>
        </p:spPr>
        <p:txBody>
          <a:bodyPr/>
          <a:lstStyle>
            <a:lvl1pPr>
              <a:buNone/>
              <a:defRPr sz="3200"/>
            </a:lvl1pPr>
            <a:extLst/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4114800"/>
            <a:ext cx="7315200" cy="51435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-9144" y="3429000"/>
            <a:ext cx="9144000" cy="665226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-9144" y="3497580"/>
            <a:ext cx="1463040" cy="534924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545336" y="3490722"/>
            <a:ext cx="7589520" cy="534924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3543300"/>
            <a:ext cx="7315200" cy="4572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447800" y="0"/>
            <a:ext cx="100584" cy="515035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4686300"/>
            <a:ext cx="2667000" cy="273844"/>
          </a:xfrm>
        </p:spPr>
        <p:txBody>
          <a:bodyPr rtlCol="0"/>
          <a:lstStyle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3500437"/>
            <a:ext cx="1447800" cy="497684"/>
          </a:xfrm>
        </p:spPr>
        <p:txBody>
          <a:bodyPr rtlCol="0"/>
          <a:lstStyle>
            <a:lvl1pPr>
              <a:defRPr sz="2800"/>
            </a:lvl1pPr>
            <a:extLst/>
          </a:lstStyle>
          <a:p>
            <a:pPr algn="ctr"/>
            <a:fld id="{8F82E0A0-C266-4798-8C8F-B9F91E9DA37E}" type="slidenum">
              <a:rPr lang="en-US" sz="28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2800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4686155"/>
            <a:ext cx="4572000" cy="273844"/>
          </a:xfrm>
        </p:spPr>
        <p:txBody>
          <a:bodyPr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52550"/>
            <a:ext cx="8153400" cy="324231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4686300"/>
            <a:ext cx="2667000" cy="273844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  <a:extLst/>
          </a:lstStyle>
          <a:p>
            <a:fld id="{E4606EA6-EFEA-4C30-9264-4F9291A5780D}" type="datetime1">
              <a:rPr lang="en-US" smtClean="0"/>
              <a:pPr/>
              <a:t>6/1/16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4686155"/>
            <a:ext cx="5421083" cy="273844"/>
          </a:xfrm>
          <a:prstGeom prst="rect">
            <a:avLst/>
          </a:prstGeom>
        </p:spPr>
        <p:txBody>
          <a:bodyPr vert="horz" anchor="ctr"/>
          <a:lstStyle>
            <a:lvl1pPr algn="r">
              <a:defRPr sz="1400">
                <a:solidFill>
                  <a:schemeClr val="tx2"/>
                </a:solidFill>
              </a:defRPr>
            </a:lvl1pPr>
            <a:extLst/>
          </a:lstStyle>
          <a:p>
            <a:pPr algn="r"/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095170"/>
            <a:ext cx="9144000" cy="24003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1129460"/>
            <a:ext cx="533400" cy="1714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0550" y="1129460"/>
            <a:ext cx="8553450" cy="17145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123507"/>
            <a:ext cx="533400" cy="183357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>
              <a:defRPr sz="1400" b="1">
                <a:solidFill>
                  <a:srgbClr val="FFFFFF"/>
                </a:solidFill>
              </a:defRPr>
            </a:lvl1pPr>
            <a:extLst/>
          </a:lstStyle>
          <a:p>
            <a:pPr algn="ctr"/>
            <a:fld id="{8F82E0A0-C266-4798-8C8F-B9F91E9DA37E}" type="slidenum">
              <a:rPr lang="en-US" sz="1400" b="1" smtClean="0">
                <a:solidFill>
                  <a:srgbClr val="FFFFFF"/>
                </a:solidFill>
              </a:rPr>
              <a:pPr algn="ctr"/>
              <a:t>‹#›</a:t>
            </a:fld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100584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  <p:sldLayoutId id="2147483661" r:id="rId11"/>
    <p:sldLayoutId id="2147483662" r:id="rId12"/>
  </p:sldLayoutIdLst>
  <p:txStyles>
    <p:titleStyle>
      <a:lvl1pPr algn="l" rtl="0" eaLnBrk="1" latinLnBrk="0" hangingPunct="1">
        <a:spcBef>
          <a:spcPct val="0"/>
        </a:spcBef>
        <a:buNone/>
        <a:defRPr sz="42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None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drkathyobear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jrk160@case.edu" TargetMode="External"/><Relationship Id="rId4" Type="http://schemas.openxmlformats.org/officeDocument/2006/relationships/hyperlink" Target="mailto:bm32@case.edu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png"/><Relationship Id="rId5" Type="http://schemas.openxmlformats.org/officeDocument/2006/relationships/hyperlink" Target="http://www.google.com/url?sa=i&amp;rct=j&amp;q=handshake&amp;source=images&amp;cd=&amp;docid=GCOsQF1VabKBhM&amp;tbnid=C3XnF9O9Am48sM:&amp;ved=0CAUQjRw&amp;url=http://cmi.community-mediation.org/2011/02/effective-communication-tools-for-conflict-management/handshake-drawn/&amp;ei=y0NmUcW2OYqB2gXhpoD4Ag&amp;bvm=bv.45107431,d.b2I&amp;psig=AFQjCNEgYx6X_yXEQEp8pNDaQ222qYPNAw&amp;ust=1365742899609597" TargetMode="External"/><Relationship Id="rId6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3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i&amp;rct=j&amp;q=&amp;esrc=s&amp;frm=1&amp;source=images&amp;cd=&amp;cad=rja&amp;uact=8&amp;docid=k546pds1QnkxdM&amp;tbnid=oWHhkTLfidb6-M:&amp;ved=0CAUQjRw&amp;url=http://www.vouchercodes.co.uk/most-wanted/find-your-way-with-yahoo-s-app-search-engine-10242.html&amp;ei=1b3WU9T1DcqwyASisoHQDA&amp;bvm=bv.71778758,d.aWw&amp;psig=AFQjCNEWIv3g2hp4pc4s9xQITwlBoY4O_w&amp;ust=1406668449092680" TargetMode="External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7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hyperlink" Target="mailto:dnmille@ilstu.edu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3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1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18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8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9.jpeg"/><Relationship Id="rId3" Type="http://schemas.openxmlformats.org/officeDocument/2006/relationships/image" Target="../media/image18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9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hyperlink" Target="mailto:dnmille@ilstu.edu" TargetMode="External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8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0.jpeg"/><Relationship Id="rId3" Type="http://schemas.openxmlformats.org/officeDocument/2006/relationships/image" Target="../media/image18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mailto:jrk160@case.edu" TargetMode="External"/><Relationship Id="rId4" Type="http://schemas.openxmlformats.org/officeDocument/2006/relationships/hyperlink" Target="mailto:bm32@case.edu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0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1.jpeg"/><Relationship Id="rId3" Type="http://schemas.openxmlformats.org/officeDocument/2006/relationships/hyperlink" Target="http://www.drkathyobear.com/book-pdf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2362200" y="666750"/>
            <a:ext cx="6477000" cy="3505200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en-US" dirty="0"/>
              <a:t>Developing Inclusion Practitioners: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smtClean="0"/>
              <a:t>A </a:t>
            </a:r>
            <a:r>
              <a:rPr lang="en-US" sz="3600" dirty="0"/>
              <a:t>Critical Element for Creating Sustainable </a:t>
            </a:r>
            <a:r>
              <a:rPr lang="en-US" sz="3600" dirty="0" smtClean="0"/>
              <a:t>Change</a:t>
            </a:r>
            <a:br>
              <a:rPr lang="en-US" sz="3600" dirty="0" smtClean="0"/>
            </a:br>
            <a:r>
              <a:rPr lang="en-US" sz="3600" dirty="0"/>
              <a:t/>
            </a:r>
            <a:br>
              <a:rPr lang="en-US" sz="3600" dirty="0"/>
            </a:br>
            <a:r>
              <a:rPr lang="en-US" sz="2700" dirty="0" smtClean="0"/>
              <a:t>Kathy Obear, Ed.D</a:t>
            </a:r>
            <a:br>
              <a:rPr lang="en-US" sz="2700" dirty="0" smtClean="0"/>
            </a:br>
            <a:r>
              <a:rPr lang="en-US" sz="2200" dirty="0" smtClean="0"/>
              <a:t>alliance for change consulting and coaching</a:t>
            </a:r>
            <a:br>
              <a:rPr lang="en-US" sz="2200" dirty="0" smtClean="0"/>
            </a:br>
            <a:r>
              <a:rPr lang="en-US" sz="2200" dirty="0" smtClean="0">
                <a:hlinkClick r:id="rId3"/>
              </a:rPr>
              <a:t>www.drkathyobear.com</a:t>
            </a:r>
            <a:r>
              <a:rPr lang="en-US" sz="2200" dirty="0" smtClean="0"/>
              <a:t> </a:t>
            </a:r>
            <a:br>
              <a:rPr lang="en-US" sz="2200" dirty="0" smtClean="0"/>
            </a:br>
            <a:r>
              <a:rPr lang="en-US" sz="2200" dirty="0" smtClean="0"/>
              <a:t>@kathyobear </a:t>
            </a:r>
            <a:endParaRPr lang="en-US" sz="2200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2362200" y="4324350"/>
            <a:ext cx="6515100" cy="819150"/>
          </a:xfrm>
        </p:spPr>
        <p:txBody>
          <a:bodyPr>
            <a:normAutofit/>
          </a:bodyPr>
          <a:lstStyle>
            <a:extLst/>
          </a:lstStyle>
          <a:p>
            <a:r>
              <a:rPr lang="en-US" dirty="0" smtClean="0"/>
              <a:t>NCORE</a:t>
            </a:r>
            <a:r>
              <a:rPr lang="en-US" dirty="0"/>
              <a:t> </a:t>
            </a:r>
            <a:r>
              <a:rPr lang="en-US" dirty="0" smtClean="0"/>
              <a:t>2016        San Francisco, CA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077200" cy="6248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latin typeface="Arial" charset="0"/>
                <a:ea typeface="MS PGothic" charset="0"/>
              </a:rPr>
              <a:t>Individual </a:t>
            </a:r>
            <a:r>
              <a:rPr lang="en-US" sz="3600" b="1" dirty="0" smtClean="0">
                <a:latin typeface="Arial" charset="0"/>
                <a:ea typeface="MS PGothic" charset="0"/>
              </a:rPr>
              <a:t>- </a:t>
            </a:r>
            <a:r>
              <a:rPr lang="en-US" sz="3600" b="1" dirty="0">
                <a:latin typeface="Arial" charset="0"/>
                <a:ea typeface="MS PGothic" charset="0"/>
              </a:rPr>
              <a:t>Group - Organization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34" b="-234"/>
          <a:stretch>
            <a:fillRect/>
          </a:stretch>
        </p:blipFill>
        <p:spPr>
          <a:xfrm>
            <a:off x="762000" y="1885950"/>
            <a:ext cx="7848600" cy="2743200"/>
          </a:xfrm>
        </p:spPr>
      </p:pic>
    </p:spTree>
    <p:extLst>
      <p:ext uri="{BB962C8B-B14F-4D97-AF65-F5344CB8AC3E}">
        <p14:creationId xmlns:p14="http://schemas.microsoft.com/office/powerpoint/2010/main" val="977032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 flipV="1">
            <a:off x="457200" y="228600"/>
            <a:ext cx="8229600" cy="114300"/>
          </a:xfrm>
        </p:spPr>
        <p:txBody>
          <a:bodyPr>
            <a:normAutofit fontScale="90000"/>
          </a:bodyPr>
          <a:lstStyle/>
          <a:p>
            <a:endParaRPr lang="en-US" dirty="0">
              <a:latin typeface="Arial" charset="0"/>
              <a:ea typeface="MS PGothic" charset="0"/>
            </a:endParaRP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0" y="361950"/>
            <a:ext cx="9144000" cy="4781550"/>
          </a:xfrm>
        </p:spPr>
        <p:txBody>
          <a:bodyPr>
            <a:noAutofit/>
          </a:bodyPr>
          <a:lstStyle/>
          <a:p>
            <a:pPr marL="0" indent="0" algn="ctr">
              <a:buFont typeface="Wingdings" charset="0"/>
              <a:buNone/>
            </a:pPr>
            <a:r>
              <a:rPr lang="en-US" sz="3600" b="1" u="sng" dirty="0" smtClean="0">
                <a:latin typeface="Arial" charset="0"/>
                <a:ea typeface="MS PGothic" charset="0"/>
              </a:rPr>
              <a:t>Individual </a:t>
            </a:r>
            <a:r>
              <a:rPr lang="en-US" sz="3600" b="1" u="sng" dirty="0">
                <a:latin typeface="Arial" charset="0"/>
                <a:ea typeface="MS PGothic" charset="0"/>
              </a:rPr>
              <a:t>Level</a:t>
            </a:r>
            <a:r>
              <a:rPr lang="en-US" sz="3600" b="1" dirty="0" smtClean="0">
                <a:latin typeface="Arial" charset="0"/>
                <a:ea typeface="MS PGothic" charset="0"/>
              </a:rPr>
              <a:t>:</a:t>
            </a:r>
          </a:p>
          <a:p>
            <a:pPr marL="0" indent="0" algn="ctr">
              <a:buFont typeface="Wingdings" charset="0"/>
              <a:buNone/>
            </a:pPr>
            <a:endParaRPr lang="en-US" sz="4800" b="1" dirty="0">
              <a:latin typeface="Arial" charset="0"/>
              <a:ea typeface="MS PGothic" charset="0"/>
            </a:endParaRPr>
          </a:p>
          <a:p>
            <a:pPr marL="0" indent="0" algn="ctr">
              <a:buFont typeface="Wingdings" charset="0"/>
              <a:buNone/>
            </a:pPr>
            <a:r>
              <a:rPr lang="en-US" sz="4400" b="1" u="sng" dirty="0">
                <a:solidFill>
                  <a:srgbClr val="0000FF"/>
                </a:solidFill>
                <a:latin typeface="Arial" charset="0"/>
                <a:ea typeface="MS PGothic" charset="0"/>
              </a:rPr>
              <a:t>Ask</a:t>
            </a:r>
            <a:r>
              <a:rPr lang="en-US" sz="4400" b="1" dirty="0">
                <a:solidFill>
                  <a:srgbClr val="0000FF"/>
                </a:solidFill>
                <a:latin typeface="Arial" charset="0"/>
                <a:ea typeface="MS PGothic" charset="0"/>
              </a:rPr>
              <a:t>: Who are you?</a:t>
            </a:r>
          </a:p>
          <a:p>
            <a:pPr marL="0" indent="0" algn="ctr">
              <a:buFont typeface="Wingdings" charset="0"/>
              <a:buNone/>
            </a:pPr>
            <a:r>
              <a:rPr lang="en-US" sz="4400" b="1" u="sng" dirty="0">
                <a:solidFill>
                  <a:srgbClr val="0000FF"/>
                </a:solidFill>
                <a:latin typeface="Arial" charset="0"/>
                <a:ea typeface="MS PGothic" charset="0"/>
              </a:rPr>
              <a:t>Respond</a:t>
            </a:r>
            <a:r>
              <a:rPr lang="en-US" sz="4400" b="1" dirty="0">
                <a:solidFill>
                  <a:srgbClr val="0000FF"/>
                </a:solidFill>
                <a:latin typeface="Arial" charset="0"/>
                <a:ea typeface="MS PGothic" charset="0"/>
              </a:rPr>
              <a:t>: </a:t>
            </a:r>
            <a:r>
              <a:rPr lang="en-US" sz="4000" b="1" dirty="0">
                <a:solidFill>
                  <a:srgbClr val="0000FF"/>
                </a:solidFill>
                <a:latin typeface="Arial" charset="0"/>
                <a:ea typeface="MS PGothic" charset="0"/>
              </a:rPr>
              <a:t>I </a:t>
            </a:r>
            <a:r>
              <a:rPr lang="en-US" sz="4000" b="1" dirty="0" smtClean="0">
                <a:solidFill>
                  <a:srgbClr val="0000FF"/>
                </a:solidFill>
                <a:latin typeface="Arial" charset="0"/>
                <a:ea typeface="MS PGothic" charset="0"/>
              </a:rPr>
              <a:t>am </a:t>
            </a:r>
            <a:r>
              <a:rPr lang="is-IS" sz="4000" b="1" dirty="0" smtClean="0">
                <a:solidFill>
                  <a:srgbClr val="0000FF"/>
                </a:solidFill>
                <a:latin typeface="Arial" charset="0"/>
                <a:ea typeface="MS PGothic" charset="0"/>
              </a:rPr>
              <a:t>…</a:t>
            </a:r>
            <a:endParaRPr lang="en-US" sz="4400" b="1" dirty="0">
              <a:solidFill>
                <a:srgbClr val="0000FF"/>
              </a:solidFill>
              <a:latin typeface="Arial" charset="0"/>
              <a:ea typeface="MS PGothic" charset="0"/>
            </a:endParaRPr>
          </a:p>
          <a:p>
            <a:pPr marL="0" indent="0" algn="ctr">
              <a:buFont typeface="Wingdings" charset="0"/>
              <a:buNone/>
            </a:pPr>
            <a:endParaRPr lang="en-US" sz="2400" b="1" dirty="0">
              <a:latin typeface="Arial" charset="0"/>
              <a:ea typeface="MS PGothic" charset="0"/>
            </a:endParaRPr>
          </a:p>
          <a:p>
            <a:pPr marL="0" indent="0" algn="ctr">
              <a:buFont typeface="Wingdings" charset="0"/>
              <a:buNone/>
            </a:pPr>
            <a:r>
              <a:rPr lang="en-US" sz="2000" b="1" dirty="0">
                <a:latin typeface="Arial" charset="0"/>
                <a:ea typeface="MS PGothic" charset="0"/>
              </a:rPr>
              <a:t>(</a:t>
            </a:r>
            <a:r>
              <a:rPr lang="en-US" sz="2000" b="1" u="sng" dirty="0">
                <a:latin typeface="Arial" charset="0"/>
                <a:ea typeface="MS PGothic" charset="0"/>
              </a:rPr>
              <a:t>What makes you a unique individual</a:t>
            </a:r>
            <a:r>
              <a:rPr lang="en-US" sz="2000" b="1" dirty="0">
                <a:latin typeface="Arial" charset="0"/>
                <a:ea typeface="MS PGothic" charset="0"/>
              </a:rPr>
              <a:t>:</a:t>
            </a:r>
          </a:p>
          <a:p>
            <a:pPr marL="0" indent="0" algn="ctr">
              <a:buFont typeface="Wingdings" charset="0"/>
              <a:buNone/>
            </a:pPr>
            <a:r>
              <a:rPr lang="en-US" sz="2000" b="1" dirty="0">
                <a:solidFill>
                  <a:srgbClr val="0000FF"/>
                </a:solidFill>
                <a:latin typeface="Arial" charset="0"/>
                <a:ea typeface="MS PGothic" charset="0"/>
              </a:rPr>
              <a:t>qualities</a:t>
            </a:r>
            <a:r>
              <a:rPr lang="en-US" sz="2000" b="1" dirty="0">
                <a:latin typeface="Arial" charset="0"/>
                <a:ea typeface="MS PGothic" charset="0"/>
              </a:rPr>
              <a:t>, personality characteristics, </a:t>
            </a:r>
            <a:r>
              <a:rPr lang="en-US" sz="2000" b="1" dirty="0" smtClean="0">
                <a:solidFill>
                  <a:srgbClr val="0000FF"/>
                </a:solidFill>
                <a:latin typeface="Arial" charset="0"/>
                <a:ea typeface="MS PGothic" charset="0"/>
              </a:rPr>
              <a:t>passions, </a:t>
            </a:r>
            <a:r>
              <a:rPr lang="en-US" sz="2000" b="1" dirty="0" smtClean="0">
                <a:latin typeface="Arial" charset="0"/>
                <a:ea typeface="MS PGothic" charset="0"/>
              </a:rPr>
              <a:t>interests</a:t>
            </a:r>
            <a:r>
              <a:rPr lang="en-US" sz="2000" b="1" dirty="0">
                <a:latin typeface="Arial" charset="0"/>
                <a:ea typeface="MS PGothic" charset="0"/>
              </a:rPr>
              <a:t>,</a:t>
            </a:r>
            <a:r>
              <a:rPr lang="en-US" sz="2000" b="1" dirty="0">
                <a:solidFill>
                  <a:srgbClr val="0000FF"/>
                </a:solidFill>
                <a:latin typeface="Arial" charset="0"/>
                <a:ea typeface="MS PGothic" charset="0"/>
              </a:rPr>
              <a:t> </a:t>
            </a:r>
            <a:r>
              <a:rPr lang="en-US" sz="2000" b="1" dirty="0" smtClean="0">
                <a:solidFill>
                  <a:srgbClr val="0000FF"/>
                </a:solidFill>
                <a:latin typeface="Arial" charset="0"/>
                <a:ea typeface="MS PGothic" charset="0"/>
              </a:rPr>
              <a:t>leisure activities</a:t>
            </a:r>
            <a:r>
              <a:rPr lang="en-US" sz="2000" b="1" dirty="0" smtClean="0">
                <a:latin typeface="Arial" charset="0"/>
                <a:ea typeface="MS PGothic" charset="0"/>
              </a:rPr>
              <a:t>…</a:t>
            </a:r>
            <a:r>
              <a:rPr lang="en-US" sz="2000" b="1" dirty="0">
                <a:latin typeface="Arial" charset="0"/>
                <a:ea typeface="MS PGothic" charset="0"/>
              </a:rPr>
              <a:t>)</a:t>
            </a:r>
            <a:endParaRPr lang="en-US" sz="1600" b="1" dirty="0">
              <a:latin typeface="Arial" charset="0"/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553781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>
          <a:xfrm flipV="1">
            <a:off x="457200" y="285750"/>
            <a:ext cx="8229600" cy="57150"/>
          </a:xfrm>
        </p:spPr>
        <p:txBody>
          <a:bodyPr>
            <a:normAutofit fontScale="90000"/>
          </a:bodyPr>
          <a:lstStyle/>
          <a:p>
            <a:endParaRPr lang="en-US" dirty="0">
              <a:latin typeface="Arial" charset="0"/>
              <a:ea typeface="MS PGothic" charset="0"/>
            </a:endParaRPr>
          </a:p>
        </p:txBody>
      </p:sp>
      <p:sp>
        <p:nvSpPr>
          <p:cNvPr id="56322" name="Content Placeholder 2"/>
          <p:cNvSpPr>
            <a:spLocks noGrp="1"/>
          </p:cNvSpPr>
          <p:nvPr>
            <p:ph idx="1"/>
          </p:nvPr>
        </p:nvSpPr>
        <p:spPr>
          <a:xfrm>
            <a:off x="457200" y="438150"/>
            <a:ext cx="8229600" cy="4572000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Font typeface="Wingdings" charset="0"/>
              <a:buNone/>
            </a:pPr>
            <a:r>
              <a:rPr lang="en-US" sz="5400" b="1" u="sng" dirty="0" smtClean="0">
                <a:latin typeface="Arial" charset="0"/>
                <a:ea typeface="MS PGothic" charset="0"/>
              </a:rPr>
              <a:t>Group </a:t>
            </a:r>
            <a:r>
              <a:rPr lang="en-US" sz="5400" b="1" u="sng" dirty="0">
                <a:latin typeface="Arial" charset="0"/>
                <a:ea typeface="MS PGothic" charset="0"/>
              </a:rPr>
              <a:t>Level</a:t>
            </a:r>
            <a:r>
              <a:rPr lang="en-US" sz="5400" b="1" dirty="0" smtClean="0">
                <a:latin typeface="Arial" charset="0"/>
                <a:ea typeface="MS PGothic" charset="0"/>
              </a:rPr>
              <a:t>:</a:t>
            </a:r>
          </a:p>
          <a:p>
            <a:pPr marL="0" indent="0" algn="ctr">
              <a:buFont typeface="Wingdings" charset="0"/>
              <a:buNone/>
            </a:pPr>
            <a:endParaRPr lang="en-US" sz="7200" b="1" dirty="0">
              <a:solidFill>
                <a:srgbClr val="0000FF"/>
              </a:solidFill>
              <a:latin typeface="Arial" charset="0"/>
              <a:ea typeface="MS PGothic" charset="0"/>
            </a:endParaRPr>
          </a:p>
          <a:p>
            <a:pPr marL="0" indent="0" algn="ctr">
              <a:buFont typeface="Wingdings" charset="0"/>
              <a:buNone/>
            </a:pPr>
            <a:r>
              <a:rPr lang="en-US" sz="6600" b="1" u="sng" dirty="0">
                <a:solidFill>
                  <a:srgbClr val="0000FF"/>
                </a:solidFill>
                <a:latin typeface="Arial" charset="0"/>
                <a:ea typeface="MS PGothic" charset="0"/>
              </a:rPr>
              <a:t>Ask</a:t>
            </a:r>
            <a:r>
              <a:rPr lang="en-US" sz="6600" b="1" dirty="0">
                <a:solidFill>
                  <a:srgbClr val="0000FF"/>
                </a:solidFill>
                <a:latin typeface="Arial" charset="0"/>
                <a:ea typeface="MS PGothic" charset="0"/>
              </a:rPr>
              <a:t>: Who are you?</a:t>
            </a:r>
          </a:p>
          <a:p>
            <a:pPr marL="0" indent="0" algn="ctr">
              <a:buFont typeface="Wingdings" charset="0"/>
              <a:buNone/>
            </a:pPr>
            <a:r>
              <a:rPr lang="en-US" sz="6600" b="1" u="sng" dirty="0">
                <a:solidFill>
                  <a:srgbClr val="0000FF"/>
                </a:solidFill>
                <a:latin typeface="Arial" charset="0"/>
                <a:ea typeface="MS PGothic" charset="0"/>
              </a:rPr>
              <a:t>Respond</a:t>
            </a:r>
            <a:r>
              <a:rPr lang="en-US" sz="6600" b="1" dirty="0">
                <a:solidFill>
                  <a:srgbClr val="0000FF"/>
                </a:solidFill>
                <a:latin typeface="Arial" charset="0"/>
                <a:ea typeface="MS PGothic" charset="0"/>
              </a:rPr>
              <a:t>: </a:t>
            </a:r>
            <a:r>
              <a:rPr lang="en-US" sz="4400" b="1" dirty="0">
                <a:solidFill>
                  <a:srgbClr val="0000FF"/>
                </a:solidFill>
                <a:latin typeface="Arial" charset="0"/>
                <a:ea typeface="MS PGothic" charset="0"/>
              </a:rPr>
              <a:t>I am a…</a:t>
            </a:r>
          </a:p>
          <a:p>
            <a:pPr marL="0" indent="0" algn="ctr">
              <a:buFont typeface="Wingdings" charset="0"/>
              <a:buNone/>
            </a:pPr>
            <a:r>
              <a:rPr lang="en-US" sz="4400" b="1" dirty="0">
                <a:solidFill>
                  <a:srgbClr val="0000FF"/>
                </a:solidFill>
                <a:latin typeface="Arial" charset="0"/>
                <a:ea typeface="MS PGothic" charset="0"/>
              </a:rPr>
              <a:t>I am someone who….</a:t>
            </a:r>
          </a:p>
          <a:p>
            <a:pPr marL="0" indent="0" algn="ctr">
              <a:buFont typeface="Wingdings" charset="0"/>
              <a:buNone/>
            </a:pPr>
            <a:endParaRPr lang="en-US" sz="1100" b="1" dirty="0">
              <a:latin typeface="Arial" charset="0"/>
              <a:ea typeface="MS PGothic" charset="0"/>
            </a:endParaRPr>
          </a:p>
          <a:p>
            <a:pPr marL="0" indent="0" algn="ctr">
              <a:buFont typeface="Wingdings" charset="0"/>
              <a:buNone/>
            </a:pPr>
            <a:r>
              <a:rPr lang="en-US" sz="4000" b="1" dirty="0">
                <a:latin typeface="Arial" charset="0"/>
                <a:ea typeface="MS PGothic" charset="0"/>
              </a:rPr>
              <a:t>(Group memberships, </a:t>
            </a:r>
            <a:endParaRPr lang="en-US" sz="4000" b="1" dirty="0" smtClean="0">
              <a:latin typeface="Arial" charset="0"/>
              <a:ea typeface="MS PGothic" charset="0"/>
            </a:endParaRPr>
          </a:p>
          <a:p>
            <a:pPr marL="0" indent="0" algn="ctr">
              <a:buFont typeface="Wingdings" charset="0"/>
              <a:buNone/>
            </a:pPr>
            <a:r>
              <a:rPr lang="en-US" sz="4000" b="1" dirty="0" smtClean="0">
                <a:latin typeface="Arial" charset="0"/>
                <a:ea typeface="MS PGothic" charset="0"/>
              </a:rPr>
              <a:t>experiences </a:t>
            </a:r>
            <a:r>
              <a:rPr lang="en-US" sz="4000" b="1" dirty="0">
                <a:latin typeface="Arial" charset="0"/>
                <a:ea typeface="MS PGothic" charset="0"/>
              </a:rPr>
              <a:t>you identify with)</a:t>
            </a:r>
          </a:p>
        </p:txBody>
      </p:sp>
    </p:spTree>
    <p:extLst>
      <p:ext uri="{BB962C8B-B14F-4D97-AF65-F5344CB8AC3E}">
        <p14:creationId xmlns:p14="http://schemas.microsoft.com/office/powerpoint/2010/main" val="214568527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57150"/>
            <a:ext cx="8610600" cy="5334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2800" b="1" dirty="0">
                <a:solidFill>
                  <a:srgbClr val="0000FF"/>
                </a:solidFill>
                <a:latin typeface="Calibri"/>
                <a:ea typeface="MS PGothic" charset="0"/>
                <a:cs typeface="Calibri"/>
              </a:rPr>
              <a:t>Differences That Make A Difference</a:t>
            </a:r>
            <a:endParaRPr lang="en-US" sz="2800" b="1" i="1" u="sng" dirty="0">
              <a:solidFill>
                <a:srgbClr val="0000FF"/>
              </a:solidFill>
              <a:latin typeface="Calibri"/>
              <a:ea typeface="MS PGothic" charset="0"/>
              <a:cs typeface="Calibri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sz="half" idx="4294967295"/>
          </p:nvPr>
        </p:nvSpPr>
        <p:spPr>
          <a:xfrm>
            <a:off x="381000" y="514350"/>
            <a:ext cx="4267200" cy="3943350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Age 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Athleticism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Criminal background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Disability Status</a:t>
            </a:r>
            <a:endParaRPr lang="en-US" sz="1800" b="1" dirty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Economic class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Educational level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>
                <a:latin typeface="Calibri"/>
                <a:cs typeface="Calibri"/>
              </a:rPr>
              <a:t>English Literacy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Ethnicity/culture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Family status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Gender identity/expression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Geographic region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Hierarchical level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Immigration status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endParaRPr lang="en-US" sz="1800" b="1" dirty="0" smtClean="0">
              <a:latin typeface="Calibri"/>
              <a:cs typeface="Calibri"/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4495800" y="514350"/>
            <a:ext cx="4495800" cy="4652277"/>
          </a:xfrm>
          <a:prstGeom prst="rect">
            <a:avLst/>
          </a:prstGeo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>
                <a:latin typeface="Calibri"/>
                <a:cs typeface="Calibri"/>
              </a:rPr>
              <a:t>Job function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Marital/Relationship Status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National origin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Parental Status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Race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Religion/spirituality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>
                <a:latin typeface="Calibri"/>
                <a:cs typeface="Calibri"/>
              </a:rPr>
              <a:t>Sex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Sexual orientation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Size/appearance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Skin color; phenotype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Veteran Status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Working style</a:t>
            </a: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r>
              <a:rPr lang="en-US" sz="1800" b="1" dirty="0" smtClean="0">
                <a:latin typeface="Calibri"/>
                <a:cs typeface="Calibri"/>
              </a:rPr>
              <a:t>Years of experience; Others</a:t>
            </a:r>
            <a:r>
              <a:rPr lang="is-IS" sz="1800" b="1" dirty="0" smtClean="0">
                <a:latin typeface="Calibri"/>
                <a:cs typeface="Calibri"/>
              </a:rPr>
              <a:t>…</a:t>
            </a: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endParaRPr lang="en-US" sz="1800" b="1" dirty="0" smtClean="0">
              <a:latin typeface="Calibri"/>
              <a:cs typeface="Calibri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Char char="n"/>
              <a:defRPr/>
            </a:pPr>
            <a:endParaRPr lang="en-US" sz="1800" b="1" dirty="0" smtClean="0">
              <a:latin typeface="Calibri"/>
              <a:cs typeface="Calibri"/>
            </a:endParaRPr>
          </a:p>
        </p:txBody>
      </p:sp>
      <p:sp>
        <p:nvSpPr>
          <p:cNvPr id="28677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4972050"/>
            <a:ext cx="2895600" cy="57150"/>
          </a:xfrm>
          <a:prstGeom prst="rect">
            <a:avLst/>
          </a:prstGeom>
        </p:spPr>
        <p:txBody>
          <a:bodyPr anchor="t"/>
          <a:lstStyle/>
          <a:p>
            <a:pPr>
              <a:defRPr/>
            </a:pPr>
            <a:endParaRPr lang="en-US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4395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828800" y="1188444"/>
            <a:ext cx="5638800" cy="290730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1657350"/>
            <a:ext cx="4876800" cy="2200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Step 3:</a:t>
            </a:r>
          </a:p>
          <a:p>
            <a:pPr algn="ctr"/>
            <a:endParaRPr lang="en-US" sz="900" b="1" dirty="0"/>
          </a:p>
          <a:p>
            <a:pPr algn="ctr"/>
            <a:r>
              <a:rPr lang="en-US" sz="3200" b="1" dirty="0" smtClean="0"/>
              <a:t>Inclusion Practitioners~</a:t>
            </a:r>
          </a:p>
          <a:p>
            <a:pPr algn="ctr"/>
            <a:r>
              <a:rPr lang="en-US" sz="3200" b="1" dirty="0" smtClean="0"/>
              <a:t>Determine/Communicate Intent and Purpose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947494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077200" cy="1047750"/>
          </a:xfrm>
        </p:spPr>
        <p:txBody>
          <a:bodyPr anchor="b">
            <a:normAutofit/>
          </a:bodyPr>
          <a:lstStyle>
            <a:extLst/>
          </a:lstStyle>
          <a:p>
            <a:r>
              <a:rPr lang="en-US" dirty="0" smtClean="0"/>
              <a:t>Outcomes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428750"/>
            <a:ext cx="8610600" cy="32004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Practitioners will be able to:</a:t>
            </a:r>
            <a:endParaRPr lang="en-US" dirty="0"/>
          </a:p>
          <a:p>
            <a:pPr lvl="0"/>
            <a:r>
              <a:rPr lang="en-US" u="sng" dirty="0"/>
              <a:t>Use an I</a:t>
            </a:r>
            <a:r>
              <a:rPr lang="en-US" u="sng" dirty="0" smtClean="0"/>
              <a:t>nclusion Lens </a:t>
            </a:r>
            <a:r>
              <a:rPr lang="en-US" dirty="0"/>
              <a:t>in various roles on campus such as during meetings, on committees, and as a member of search </a:t>
            </a:r>
            <a:r>
              <a:rPr lang="en-US" dirty="0" smtClean="0"/>
              <a:t>committees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u="sng" dirty="0"/>
              <a:t>Consult with department leadership</a:t>
            </a:r>
            <a:r>
              <a:rPr lang="en-US" dirty="0"/>
              <a:t> and </a:t>
            </a:r>
            <a:r>
              <a:rPr lang="en-US" u="sng" dirty="0"/>
              <a:t>develop department staff</a:t>
            </a:r>
            <a:r>
              <a:rPr lang="en-US" dirty="0"/>
              <a:t> on </a:t>
            </a:r>
            <a:r>
              <a:rPr lang="en-US" dirty="0" smtClean="0"/>
              <a:t>ways to continually infuse </a:t>
            </a:r>
            <a:r>
              <a:rPr lang="en-US" dirty="0"/>
              <a:t>equity and inclusion into daily practices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3895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077200" cy="1047750"/>
          </a:xfrm>
        </p:spPr>
        <p:txBody>
          <a:bodyPr anchor="b">
            <a:normAutofit fontScale="90000"/>
          </a:bodyPr>
          <a:lstStyle>
            <a:extLst/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Outcomes: </a:t>
            </a:r>
            <a:br>
              <a:rPr lang="en-US" dirty="0" smtClean="0"/>
            </a:br>
            <a:r>
              <a:rPr lang="en-US" b="1" dirty="0" smtClean="0"/>
              <a:t>Practitioners </a:t>
            </a:r>
            <a:r>
              <a:rPr lang="en-US" b="1" dirty="0"/>
              <a:t>will be able to: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428750"/>
            <a:ext cx="8610600" cy="3200400"/>
          </a:xfrm>
        </p:spPr>
        <p:txBody>
          <a:bodyPr>
            <a:noAutofit/>
          </a:bodyPr>
          <a:lstStyle/>
          <a:p>
            <a:pPr lvl="0"/>
            <a:r>
              <a:rPr lang="en-US" sz="2400" u="sng" dirty="0" smtClean="0"/>
              <a:t>Facilitate </a:t>
            </a:r>
            <a:r>
              <a:rPr lang="en-US" sz="2400" u="sng" dirty="0"/>
              <a:t>group discussions </a:t>
            </a:r>
            <a:r>
              <a:rPr lang="en-US" sz="2400" dirty="0"/>
              <a:t>and </a:t>
            </a:r>
            <a:r>
              <a:rPr lang="en-US" sz="2400" u="sng" dirty="0"/>
              <a:t>engage in authentic conversations </a:t>
            </a:r>
            <a:r>
              <a:rPr lang="en-US" sz="2400" dirty="0"/>
              <a:t>focused on issues of equity and inclusion on campus</a:t>
            </a:r>
          </a:p>
          <a:p>
            <a:pPr marL="0" indent="0">
              <a:buNone/>
            </a:pPr>
            <a:r>
              <a:rPr lang="en-US" sz="2400" dirty="0"/>
              <a:t> </a:t>
            </a:r>
          </a:p>
          <a:p>
            <a:pPr lvl="0"/>
            <a:r>
              <a:rPr lang="en-US" sz="2400" dirty="0"/>
              <a:t>Perform in their professional positions with </a:t>
            </a:r>
            <a:r>
              <a:rPr lang="en-US" sz="2400" u="sng" dirty="0"/>
              <a:t>increased cultural competency</a:t>
            </a:r>
            <a:r>
              <a:rPr lang="en-US" sz="2400" dirty="0"/>
              <a:t> due to personal commitment to developing in this </a:t>
            </a:r>
            <a:r>
              <a:rPr lang="en-US" sz="2400" dirty="0" smtClean="0"/>
              <a:t>area</a:t>
            </a:r>
          </a:p>
          <a:p>
            <a:pPr marL="0" lvl="0" indent="0">
              <a:buNone/>
            </a:pPr>
            <a:endParaRPr lang="en-US" sz="1800" dirty="0" smtClean="0"/>
          </a:p>
          <a:p>
            <a:r>
              <a:rPr lang="en-US" sz="2400" u="sng" dirty="0"/>
              <a:t>Support the application of the 6-stage Multicultural Organizational Development (MCOD) model </a:t>
            </a:r>
            <a:r>
              <a:rPr lang="en-US" sz="2400" dirty="0"/>
              <a:t>across Division departments</a:t>
            </a:r>
          </a:p>
          <a:p>
            <a:pPr lvl="0"/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166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077200" cy="1047750"/>
          </a:xfrm>
        </p:spPr>
        <p:txBody>
          <a:bodyPr anchor="b">
            <a:normAutofit fontScale="90000"/>
          </a:bodyPr>
          <a:lstStyle>
            <a:extLst/>
          </a:lstStyle>
          <a:p>
            <a:r>
              <a:rPr lang="en-US" dirty="0" smtClean="0"/>
              <a:t>Self-Assessment: Critical Skills for Inclusion Practitioners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428750"/>
            <a:ext cx="8610600" cy="320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u="sng" dirty="0" smtClean="0"/>
              <a:t>Individually</a:t>
            </a:r>
            <a:r>
              <a:rPr lang="en-US" b="1" dirty="0" smtClean="0"/>
              <a:t>:</a:t>
            </a:r>
            <a:endParaRPr lang="en-US" dirty="0"/>
          </a:p>
          <a:p>
            <a:pPr lvl="0"/>
            <a:r>
              <a:rPr lang="en-US" dirty="0" smtClean="0"/>
              <a:t>Think about your current level of capacity as you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lvl="0"/>
            <a:r>
              <a:rPr lang="en-US" dirty="0" smtClean="0"/>
              <a:t>Use a 1-5 scale to rate each of the 64 competencies on </a:t>
            </a:r>
            <a:r>
              <a:rPr lang="en-US" b="1" dirty="0" smtClean="0">
                <a:solidFill>
                  <a:srgbClr val="0000FF"/>
                </a:solidFill>
              </a:rPr>
              <a:t>pages 1-5</a:t>
            </a:r>
            <a:endParaRPr lang="en-US" b="1" dirty="0">
              <a:solidFill>
                <a:srgbClr val="0000FF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555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828800" y="1188445"/>
            <a:ext cx="5638800" cy="274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165735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Step 4:</a:t>
            </a:r>
          </a:p>
          <a:p>
            <a:pPr algn="ctr"/>
            <a:endParaRPr lang="en-US" sz="800" b="1" dirty="0"/>
          </a:p>
          <a:p>
            <a:pPr algn="ctr"/>
            <a:r>
              <a:rPr lang="en-US" sz="3200" b="1" dirty="0" smtClean="0"/>
              <a:t>Group Formation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763546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Group Selection 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490536" y="1352550"/>
            <a:ext cx="8348663" cy="3505200"/>
          </a:xfrm>
        </p:spPr>
        <p:txBody>
          <a:bodyPr>
            <a:normAutofit/>
          </a:bodyPr>
          <a:lstStyle>
            <a:extLst/>
          </a:lstStyle>
          <a:p>
            <a:pPr marL="274320"/>
            <a:r>
              <a:rPr lang="en-US" dirty="0" smtClean="0"/>
              <a:t>Staff level</a:t>
            </a:r>
          </a:p>
          <a:p>
            <a:pPr marL="274320"/>
            <a:r>
              <a:rPr lang="en-US" dirty="0" smtClean="0"/>
              <a:t>Department representation</a:t>
            </a:r>
          </a:p>
          <a:p>
            <a:pPr marL="274320"/>
            <a:r>
              <a:rPr lang="en-US" dirty="0" smtClean="0"/>
              <a:t>Demographic diversity of participants</a:t>
            </a:r>
          </a:p>
          <a:p>
            <a:pPr marL="274320"/>
            <a:r>
              <a:rPr lang="en-US" dirty="0" smtClean="0"/>
              <a:t>Nomination vs. application</a:t>
            </a:r>
          </a:p>
          <a:p>
            <a:pPr marL="274320"/>
            <a:r>
              <a:rPr lang="en-US" dirty="0" smtClean="0"/>
              <a:t>Group leadership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87200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381000" y="666750"/>
            <a:ext cx="8458200" cy="3505200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TraininG</a:t>
            </a:r>
            <a:r>
              <a:rPr lang="en-US" dirty="0" smtClean="0"/>
              <a:t> OF Facilitators </a:t>
            </a:r>
            <a:br>
              <a:rPr lang="en-US" dirty="0" smtClean="0"/>
            </a:br>
            <a:r>
              <a:rPr lang="en-US" dirty="0" smtClean="0"/>
              <a:t>Program: student Diversity 360 </a:t>
            </a:r>
            <a:br>
              <a:rPr lang="en-US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700" dirty="0" smtClean="0"/>
              <a:t>John Killings		</a:t>
            </a:r>
            <a:r>
              <a:rPr lang="en-US" sz="2700" dirty="0" smtClean="0"/>
              <a:t>Edwin </a:t>
            </a:r>
            <a:r>
              <a:rPr lang="en-US" sz="2700" dirty="0"/>
              <a:t>B. </a:t>
            </a:r>
            <a:r>
              <a:rPr lang="en-US" sz="2700" dirty="0" smtClean="0"/>
              <a:t>Mayes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Office </a:t>
            </a:r>
            <a:r>
              <a:rPr lang="en-US" sz="2000" dirty="0"/>
              <a:t>of Multicultural </a:t>
            </a:r>
            <a:r>
              <a:rPr lang="en-US" sz="2000" dirty="0" smtClean="0"/>
              <a:t>Affairs	Director</a:t>
            </a:r>
            <a:r>
              <a:rPr lang="en-US" sz="2000" dirty="0"/>
              <a:t>, First Year Experience and Family </a:t>
            </a:r>
            <a:r>
              <a:rPr lang="en-US" sz="2000" dirty="0">
                <a:hlinkClick r:id="rId3"/>
              </a:rPr>
              <a:t>jrk160@case.edu</a:t>
            </a:r>
            <a:r>
              <a:rPr lang="en-US" sz="2000" dirty="0"/>
              <a:t> </a:t>
            </a:r>
            <a:r>
              <a:rPr lang="en-US" sz="2000" dirty="0" smtClean="0"/>
              <a:t>		Programs</a:t>
            </a:r>
            <a:r>
              <a:rPr lang="en-US" sz="2000" dirty="0"/>
              <a:t> </a:t>
            </a:r>
            <a:r>
              <a:rPr lang="en-US" sz="2000" dirty="0" smtClean="0"/>
              <a:t>  </a:t>
            </a:r>
            <a:r>
              <a:rPr lang="en-US" sz="2000" dirty="0" err="1" smtClean="0">
                <a:solidFill>
                  <a:srgbClr val="FF6600"/>
                </a:solidFill>
              </a:rPr>
              <a:t>E</a:t>
            </a:r>
            <a:r>
              <a:rPr lang="en-US" sz="2000" u="sng" dirty="0" err="1" smtClean="0">
                <a:hlinkClick r:id="rId4"/>
              </a:rPr>
              <a:t>bm32</a:t>
            </a:r>
            <a:r>
              <a:rPr lang="en-US" sz="2000" u="sng" dirty="0" err="1">
                <a:hlinkClick r:id="rId4"/>
              </a:rPr>
              <a:t>@</a:t>
            </a:r>
            <a:r>
              <a:rPr lang="en-US" sz="2000" u="sng" dirty="0" err="1" smtClean="0">
                <a:hlinkClick r:id="rId4"/>
              </a:rPr>
              <a:t>case.edu</a:t>
            </a:r>
            <a:r>
              <a:rPr lang="en-US" sz="2000" u="sng" dirty="0" smtClean="0"/>
              <a:t/>
            </a:r>
            <a:br>
              <a:rPr lang="en-US" sz="2000" u="sng" dirty="0" smtClean="0"/>
            </a:br>
            <a:r>
              <a:rPr lang="en-US" sz="1800" dirty="0" smtClean="0"/>
              <a:t>Case Western Reserve University</a:t>
            </a:r>
            <a:r>
              <a:rPr lang="en-US" sz="2000" dirty="0" smtClean="0"/>
              <a:t>	</a:t>
            </a:r>
            <a:r>
              <a:rPr lang="en-US" sz="1800" dirty="0" smtClean="0"/>
              <a:t>Case </a:t>
            </a:r>
            <a:r>
              <a:rPr lang="en-US" sz="1800" dirty="0"/>
              <a:t>Western Reserve University</a:t>
            </a:r>
            <a:r>
              <a:rPr lang="en-US" sz="2000" dirty="0"/>
              <a:t>			</a:t>
            </a:r>
            <a:endParaRPr lang="en-US" sz="2200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2362200" y="4324350"/>
            <a:ext cx="6515100" cy="819150"/>
          </a:xfrm>
        </p:spPr>
        <p:txBody>
          <a:bodyPr>
            <a:normAutofit/>
          </a:bodyPr>
          <a:lstStyle>
            <a:extLst/>
          </a:lstStyle>
          <a:p>
            <a:r>
              <a:rPr lang="en-US" dirty="0" smtClean="0"/>
              <a:t>NCORE</a:t>
            </a:r>
            <a:r>
              <a:rPr lang="en-US" dirty="0"/>
              <a:t> </a:t>
            </a:r>
            <a:r>
              <a:rPr lang="en-US" dirty="0" smtClean="0"/>
              <a:t>2016        San Francisco, 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46937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0486610"/>
              </p:ext>
            </p:extLst>
          </p:nvPr>
        </p:nvGraphicFramePr>
        <p:xfrm>
          <a:off x="2514600" y="361950"/>
          <a:ext cx="4648200" cy="4571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648200"/>
              </a:tblGrid>
              <a:tr h="48309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effectLst/>
                        </a:rPr>
                        <a:t>Department Representation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Dean of Students Office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Dean of Students Office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Office of the Vice President for Student Affairs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Campus Dining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Campus Dining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Bone Student Center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Student Counseling Services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Dean of Students Office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 smtClean="0">
                          <a:effectLst/>
                        </a:rPr>
                        <a:t>Student</a:t>
                      </a:r>
                      <a:r>
                        <a:rPr lang="en-US" sz="700" baseline="0" dirty="0" smtClean="0">
                          <a:effectLst/>
                        </a:rPr>
                        <a:t> Affairs Information Technology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University Housing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Health Promotion and Wellness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Office of the Vice President for Student Affairs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Bone Student Center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Dean of Students Office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Student Health Services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Disability Concerns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Dean of Students Office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University Police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Campus Recreation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Health Promotion and Wellness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Dean of Students Office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Career Center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Campus Dining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University Housing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  <a:tr h="16355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</a:rPr>
                        <a:t>Dean of Students Office</a:t>
                      </a:r>
                      <a:endParaRPr lang="en-US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99" marR="4359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212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828800" y="1188445"/>
            <a:ext cx="5638800" cy="274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165735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Step 5:</a:t>
            </a:r>
          </a:p>
          <a:p>
            <a:pPr algn="ctr"/>
            <a:endParaRPr lang="en-US" sz="800" b="1" dirty="0"/>
          </a:p>
          <a:p>
            <a:pPr algn="ctr"/>
            <a:r>
              <a:rPr lang="en-US" sz="3200" b="1" dirty="0" smtClean="0"/>
              <a:t>Preparation and Training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69770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146" name="Picture 2" descr="http://rlv.zcache.co.uk/the_diversity_police_mug-re016d7e939b34550accee8bd553ffb05_x7jgr_8byvr_3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017" y="209550"/>
            <a:ext cx="308610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520700" y="455613"/>
            <a:ext cx="2451100" cy="2497137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673100" y="608014"/>
            <a:ext cx="2451100" cy="2344736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AutoShape 4" descr="Image result for resources and too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AutoShape 6" descr="Image result for resources and tool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AutoShape 8" descr="data:image/jpeg;base64,/9j/4AAQSkZJRgABAQAAAQABAAD/2wCEAAkGBxQTEBUQEhMSExUVFRYYFxgXGBcWGBYYFxQXFxQWFRcYHSggGBolHBcUITEhJSkrLi4uFx8zODMsNygtLisBCgoKDg0OGxAQGCwkICQsLCwsLSwsLCwsLCwuLCwtLCwsLCwsLCwsLCwsLCwsLCwsLCwsLCwsLCssLCwsLCwsLP/AABEIAIQBfgMBIgACEQEDEQH/xAAcAAEAAgMBAQEAAAAAAAAAAAAABQYDBAcCAQj/xABHEAABAwIDBAUFDAgGAwAAAAABAAIDBBEFEiEGMUFRBxNhcYEiMpGhwRQjJEJicqKxsrPC0SUzNDVSc4KSCFNjg8PhFUTS/8QAGQEBAQEBAQEAAAAAAAAAAAAAAAECAwQF/8QALBEBAAIBAQYFAwUBAAAAAAAAAAERAjEDITNBQ4ESUWFx8CMysQUTIoLBBP/aAAwDAQACEQMRAD8A7iiIgIiICIiAiIgIiICIiAiIgIiICIiAiIgIiICIiAiIgIiICIiAiIgIiICIiAiIgIiICIiAiIgIiICIiAiIgIiICIiAiIgIiICIiAiIgIiICIiAiIgIiICIiAiIgIiICIiAiIgIiICIiAiIgIiICIiAiIgIiICIiAiLlW3ePzwYkWMme1gjjIYH5Rc3uSEHVHOAFyQBzK8iUWzXFudxbTfquYYnR1k+GCsfUuBcWObFa7A0yDKTzO48FrbO7Dy1VG5zqqSK5e1sbb5O9wuNb/V4KeKLpamrdZikDmhzSHNIuCDcEHcQRvC9LQwKhMFLDA4hxjjYwkbiWtAJC31UEREBERARFWK3FHsxiCmY4lktO90jDqG5XWjez+Ek5geBAHFWIsWdERQEREBERAREQEWrX17Imlz3AWF+1VJ+180ulLGwnrLNJzOD2gi40sb2vuvZYy2mOOrUYzK7ovLDoL6G2q9LbIiIgIiICItTFawQwyTEXyNJtzPAemykzUWuOM5TERzbaKO2fxP3TTR1FsudtyL3sQbEX7wvO0WMClgdO5pfYgWBte5/K6niivFybjZZTn+3W+67pNFoYJijKmBs7Lhrr2vv0JGvoW+tMTFTUiLxLKGi7iAO1VPG9rxZ0dKHSPGhc0aN/qPkjxWMs4x1IxmVvRU3Z6jqZZo6mSV4awWIzENkuBcZfja2ObQd6uSYZeKLomKERatdU5Bo0ucdwH1nkFtGzdfVU6rFKhpvksORumBbViWc07hZ4Fzx9fiFImJFsREVBEWpTYlDJI+KOWN747Z2tcCW3va4G7cUG2iIgLDJSscczmMJO8loJ03arMiCD2wYPcMjQLDyLW0+O1fNij8Eaeb3/bK+bbSWo3drox9MLzsQ74KeyWQeu/tXHq9nbpd1gRR+I4hk8lgzO48Q0dtlG/8An3jeGEDvHrXZxWJFp4bXda2+UtPI8RzWzLIGguO4IPaKDdjxvowW4a2Pis1JjjXuDC1wJ46EDtJ4BBLKjYaet2gqZOEEEcQ8TnI9J9avKpOwFK73TiEz7EvqngEXtlFiAL66Zsve0reMxET85pK3YhU9XFJLvyMc7+0ErmWCbLT4pAK2qrqhglc4sjis1rWhxAvfTgdwXQ9pP2Oo/kyfYKhui4/omn7n/eOXNUPS9ElM2RkpqKt7mPa8Znt3tcHC/k8wF0NEVBFqYricVNC6eeRsUbLZnO3C5AHpJAW2EFb2q2idTABoZe4vcgG3EgHT/sqKl2slk/UWyZdXkWYD8l2957APELP0jYCyWIVJJDodTyc2+oPb2rc2ZwONjnyWzEENbms7KAL3HAHXgvLl45zq3WKq6aNJsu6YiWpc53Hy/wAMfmt/quVYqGkhhPkAA2tcm5tyF9w7BovOM1OVpu8RtHnO467gFWjTh4zsnNjqCS5oPcTp611xwxx5W5zlMrux4O5elRdkaupdVTRuBMUZtmOtzfgRoQd6vS6o8veACSQAN5OgHeVRMd6ToWP9z0Mb66c6BsVy0duYA3F+WnavPSuXO9yU7pHRwTzhkzmmxsXNDR6z6uStmBbP09Izq6aFkY4kDyndrnb3HvUGTAaiaSmifUxiGZzQZGA3DXdh9nBb6IqCitqR8Dl+b+IKVUZtKPgkvzPaFnP7Z9nXYcXH3j8ofoyffDmDk+QfTP5rx0oOtQHtkb9RWLopkvRPH8M7x9Fh9q+dKzvgTe2UfZcuEz9Ds9+MV+of2bPRn+7ou9/3jlXcd2me2u6trpC5lwWaNBJ1BBJ0Fu/cVYujP93R97/vHLHtVRRirglyNzyZ2ONgbjq3OFwd+rR6E2kfTiXjz4uUesojC6KWsJLnFzXOOYDOIm88zibyO7B5KueHYJFEBZocRuJAsPmtGjfBZ8IhDYGACwy38TqT6Stxb2eyiIuXLLKdBERdmBV7auZzY3ZSQSGi4365rb+0FWBQW1cd4ndrQf7XD/7UnQR+xrOtpw5zpM2oJzu4dl7epTVDgUMUr52t98ktmcba27AAAq5sHUWje24FpHbxfeb81bfdB5t9YVZbQWGtqmxRvlfo1jS49wFysQq+xp7nD2rDUPZOySncCM7HDgdD5JOiLbn0YxLGfLbL7hoXEgZReSVoNjyPPU2HYVcNkti6XDwfc7DncAHyPcXPcBw10aL8AAFEdFta5sU2HS/rKSRzR2xuc4sPcDmb4BXlSFERFQREQVrpAdaj/wByP7Sw7Ez2pZHc5nW7y1i29to81MG85Ge1a2xkN6Nw/wBVxHgGrz9bs79LuxR1TWVDY22b1j7PkJu5ziNPXYLLtXs+6eMWeWvYQWO1tcG4D231aSqHtm2c1PUgOBzAxEXAcDudfmDoe0DnrdG45NDDDBKGzzSANzA5eHnOGt7dm+y9Fy86Sw2quGybj8YciNHNPcbjwXzHpmmznZnNYfJaDYOdzNt4HbovdHS3mdbzbhz++wA7ibKH26ldBFma3yb2J4MDvNcey+iCZpGmogEtm+WDpvLdSNHEanTsUHgNG+nklgkcZMzs7HneW2DSw9rSPpKJ6OMSqWNkLwHU2pBNw4O+MW/J7O7xsba9tS3r2tewNf5OawJIFnaC+hulicM/vDyTbK03PhobKF6OYz7i6075pJZD/W8u9q8bY13uXDZXkhsj2lrRzcQcrR2/9qY2YpOqo4I/4Y2DxDRdFZNof2Sf+TJ9gqC6KT+iaf8A3PvXqd2g/ZJ/5Mn2Cq/0TH9EQd8v3z0FwX57xrbyuq5JaPrhHHLLEyF8TTGbe6zFmYQ7MWnK4EOOuXhdfoRcxwvogjjqXSyVDpIgQYGWLHxESulbmeD5QDnOO4XuEFQr9qpKikjwuV0lTK2va2aZ1mBrBWZIRYecXZTu3W3rvq5HW9FEsMtPLSzdbaaJ1S2SzDJkndL1rSNxBcRl7l1xBA7c/u+f5hWzs868bj8r8IWDbf8Ad9R/LcvezJ97d878IXCeLHs6R9jR2yb727vb6CCPYvmwMl6Vo5aejRbW1cd4XfNv/a4W+0VXdjq5rI3NdbSR1r9pvzXaNXGZX4BelCf+Wjte58C5fGYww7pD6W+0JcLbxtzggrKGWG3lWzM55m66d4uPFYuj7HDV0Eb3/rWXil+ezTN/ULO/qW5hOLiWRzAbgDfpe992nCxCqWH/AKPxx0G6DEG3YODZmgkC24XGceDEF5xOvETRo5znGzWtFyTz7hxKhp4JSS7Nc795B7gFkxyqLQ4g2N7X5NG+y1NicShqInRg3kjc65J8tzSSQ6+8jW3gFRiwPGHSud1cpLY3ZXg66/wi+vip/G3B1JKR/lu9QURV4e2CczNFussJLbjv6uQjne7Se3sW7Vu+CVA4CN5+ibrOekumx4mPvCv9Eb/g845Tk+ljfyXvpbd8EjH+qPslafQ9JdtU3lI0+kO/JZOmSQNpYSTYdbbxyE29R9C88cD55vpzMR/336/4lujL93R97/vHJtp+tpDykf8AdPXzovN8NjPMv+2Vi28rY2y0jXSMaetdoXAG3VPA0J3E6LefCeDPjT7ytGGn3lnzR9Sgto9qGwvfBG5gfHH1k0j/ANXTxnzXPtq5ztcrBqVN4SbwRn5DfqXLsGmZV4kIJWf+7Uyyg6iR0A+DteDva0SAgc2BdcfthxnVlhrMWqh1kMEvVnVrppuoLxwIjY0ZRbhc95XqXaHEabWeCraG7y3LUsPOwLWm3c+66qi0iM2dr3VFLFUOaWmRuaxGU24Etucp7LlMejvEfmuHqv7FJWWtiLLs8R6/J/EiOd7NwOeZo2OyuDg4GwOlhfQqWkw6rG5zT4EfUVX8BxAQ4i5hOhFvEFdRhla4XBCsb4ZreoTm1jPiZu5x+ogqQ2Vgn68ve0tFtbm9+6yuJiHJfWtA3LNRGjVOebYD3BilNiYHvctqefsDyPLPdZjv6CuigqH2uwYVdHLTkAlzTlvwcBp+Xioroxxk1FC1khvNTHqJb7yWAZHH5zcp77oq2oiKgiIghNrv1Df5jfqK19g/2T/cf7F720Y4wsLWudaS7soJNurfY2Hbb0rB0exPbSESNc33xxGYEEghutjrvuPBcOr2dul3TlVQhxvp4i4/6UfPhbg7OyOIvAsD5thy0Cm0XdxUyn2Wqc5kdPZzjc5S4a9yskeH+8iOR3WGxBLhe4PAjiFvoggZMCbkMYjAaRazCRcct4Ci8QwypdkjgjMMcdiDmbckbtx3BXJEHIdvGVBko6Wokz55Q4DS/nNbrYci5dVZURsAYXsaQBoXAHdyK5rtC7r9o4It4hDb9+Qu/wCRnoVj22wvDo2PrayPMdBo54LyB5LQAQL2HqXXaRNY4x5flnHnLe2qxynZRzkzRaxvAs4HUtI1twWLo0onRYVTMeC1xaXkEWI6x5eAR3OCoewDqGWWNktK10ssj3xMBkmbDGzVjphI8gOJBsbcjpouxrk0IiICIiDnPTbXyR0TWxvcwP6wOsbZrMuAfyWDoVxqWeKZkry/IIyCbXJcHA3PHzQvPT0PgUR+XIPTE78lG/4enXjqe6H/AJFzr+S3udOx2O8R7nD6Ob8Ko+yVOyWSaB4BFw4d9rX+tdDro7sPZ9W53qJXI6bEXUte5z2ua0nKdOR0PcunNmV8l2QiO4EdxIWlJsefiyyDxJ+tTeH7QwyAWeFMMcCLjVVKV/Z7Z8wOL3PLyRYXtp6FH9KWDmai66PSamcJo3cshzeogH+lXJaeLVsUUTjO5rWkEWJHlaatA4qNKtP+k8NjqIj1b5GNdzDZG6PY+3C4c0+lQuzWzLqdz6mRj+tscuQg5ewWPHmpfolgLaSZwv1MlVI6EH+AtYHEfJMgkI53vxVwfRtPAjuQVCnq5I4DJVvcXSOAaHb2jg2wHDUlTD8RgdSysika49TJ2EnIbmxWap2aikcHSGR5G67hYdwAWOswWGKCZzGaiKSxOvxCgonQXVAmrjFrjqj3+eLrb6eZPgUDeJqAfRE8fiVJ6LsfjosRkEzgyKUOjLjua5r7sLuQ84eKkumjaeKeaCnge2QQlznuabszOADWgjQ2F93NZ5LzdC6KT+ioO4/aK5f04G2IDvhP0HD2LpfRE++FxHtf9srmXT2LV7T8iA+uUexTLSB1XoskLsLhJJJvJv5CVwHqVZ2m2anp8SNdTEBkrg91yAGSsbYOBPk6tLhZ1g4G1wdRYuib90wdvWfevVvc0EWIBB3grUaI5o/pQEYAkMGa2pyztueOmQ+onvUM/pPmqJOqphLMSbDqoxGwA6Xc94c/6LfFdLm2TonnM6kpyf5bfyUlR0MUTcsUccY5MaGj1BVN7nGFbT1hJzCWNw3NlyvDrHWwLGOPgSewqz0G10b7Rzt6tzjlBGrCTpqfOjOo0eBa6sdTTMkGV7WuHIi/iORVYxjZLN5cT3XDbZCRqBqGNfvaCSb3JUVo4vshDM7r2EjN5Wdly0m+rrtvZaVXDUUsLpI5TIGAGwIJ3gd/HktZktRRyWYS08WO8x5bmJDB8WJtyTk1JO46q07MbSRVodG9rBKywc02IfZrS98YN7sBNlKEhsvWyTUzJJWZHOF7e1S6+AW0Gi+rQLnlPCaLaHK0e9YhGbgcJI2PkB+jN/cFJ4rtm8yPpqGmmqZmOLXHKWxMcN+ZxIHhcX4XTZzZyoNSMQr3sdM1rmxxxm7Iw7QkkjV9tNNAHO33uoLgiIqCIiAiIgIiICIiAiIg41S4pFDj9RPUOyBpkFyL7rBoAGpNgFHbV41Pi9SyCFpbEw3aDwB06yTtPBq6fjuw1LVSmd4kY8+cWOsHW0Bc0gi/at3AtmKelbaJmvEnUntJW8tp5Rv+aMxii9g9jY6FheLukeBmcd9hwA4BW5EWGhERAREQc06eGn3BGR/muHphkCiP8OesFSflRD1OPtXS9ptnoa6HqJ8+XMHDKbEEAjfY8ytXY7ZCnw5j46fPaRwc7Oc2oFhbTQLNbxYVF12Dtfvax3Y64+kPaCpRFoUfHdk3OheIGZZNMti23nDNrpwzcFZtnqB8FOyKR+dzWi57VJIpEUNPF4pXQvbTvbHKR5D3DMAbjeOOl1WaXo+ic8S10stbJx6w5Y+4Rt3t7HEhXJFR5jYGgNaAAAAANAANwA4BekRAXmRgcC0i4III5g6EL0tfEJHNhkcwXcGOLRzcGktHpsg4f0p7MU1PUtdS2GYEyx3JDTfyXXJuM3LsvxVd2SpaWevhirMsUWtxcta53xGOdfyQfYOasWxuz8E9e73fM9xkbmY0uLRK9xJc0u5jlcKR6S9ksPp2xtp7xTucPIa4uBZ8Zzwb5bcDp+WPVr0dL2TgjjidHE1rGMe4Na3QAX4Lj3+IOL4ZG7nFH9F7wftBX/omBayoizOexkjMhcb6GMXaDxAsrrV4fFLbrYo5LbszQ63dcK6xuRW+igfoelPNjj6XuKtq8QxNY0Na0NaNwAAA7gNy9rUIIiICIiDXrKJkrSyRoc07weV729SicP2QpYagVMTHNkaHAWc7KGv3tyXtl7OwclPIgIiIPgC+oiAiIgIiICIiAiIgIiICIiAiIgIiICIiAiIgIiICIiAiIgIiICIiAiIgg8V2SpKgkyRAEm5LCWG++/km1+3esY2NpCbyRdabg3kc59yNxdc+V4qwIpULbWpKJsZdkAaDbQCw0WyiKoIiICIiAiIgIiICIiAiIgIiICIiAiIgIiICIiAiIgIiICIiAiIgIiICIiAiIgIiICIiAiIgIiICIiAiIgIiICIiAiIgIiICIiAiIgIiIP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6154" name="Picture 10" descr="Image result for resources and tool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832643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4" descr="http://cmi.community-mediation.org/wp-content/uploads/2011/02/handshake-drawn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332" y="2981245"/>
            <a:ext cx="3007411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62200" y="150812"/>
            <a:ext cx="396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Three Keys: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90824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673100" y="589163"/>
            <a:ext cx="2527300" cy="12967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9600" y="742951"/>
            <a:ext cx="2668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Cue Consultant Take 2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3962400" y="1581150"/>
            <a:ext cx="4406153" cy="3200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10427" y="1657350"/>
            <a:ext cx="432995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Two-Day Training: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Pre-meeting and pre-work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Build relationships with leadership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Provide tools and knowledge to take 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Examine MCOD stages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Assign immediate next steps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81056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Rectangle 1"/>
          <p:cNvSpPr>
            <a:spLocks/>
          </p:cNvSpPr>
          <p:nvPr/>
        </p:nvSpPr>
        <p:spPr bwMode="auto">
          <a:xfrm>
            <a:off x="4625976" y="2043113"/>
            <a:ext cx="1330325" cy="809625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rgbClr val="6E0500">
                <a:alpha val="50195"/>
              </a:srgb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44386" name="Rectangle 2"/>
          <p:cNvSpPr>
            <a:spLocks/>
          </p:cNvSpPr>
          <p:nvPr/>
        </p:nvSpPr>
        <p:spPr bwMode="auto">
          <a:xfrm>
            <a:off x="6027739" y="2043113"/>
            <a:ext cx="1330325" cy="809625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rgbClr val="6E0500">
                <a:alpha val="50195"/>
              </a:srgb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44387" name="Rectangle 3"/>
          <p:cNvSpPr>
            <a:spLocks/>
          </p:cNvSpPr>
          <p:nvPr/>
        </p:nvSpPr>
        <p:spPr bwMode="auto">
          <a:xfrm>
            <a:off x="7446963" y="2043113"/>
            <a:ext cx="1330325" cy="809625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rgbClr val="6E0500">
                <a:alpha val="50195"/>
              </a:srgb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44388" name="Rectangle 4"/>
          <p:cNvSpPr>
            <a:spLocks/>
          </p:cNvSpPr>
          <p:nvPr/>
        </p:nvSpPr>
        <p:spPr bwMode="auto">
          <a:xfrm>
            <a:off x="3205164" y="2043113"/>
            <a:ext cx="1330325" cy="809625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rgbClr val="6E0500">
                <a:alpha val="50195"/>
              </a:srgb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44389" name="Rectangle 5"/>
          <p:cNvSpPr>
            <a:spLocks/>
          </p:cNvSpPr>
          <p:nvPr/>
        </p:nvSpPr>
        <p:spPr bwMode="auto">
          <a:xfrm>
            <a:off x="1785939" y="2043113"/>
            <a:ext cx="1330325" cy="809625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rgbClr val="6E0500">
                <a:alpha val="50195"/>
              </a:srgb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44390" name="Rectangle 6"/>
          <p:cNvSpPr>
            <a:spLocks/>
          </p:cNvSpPr>
          <p:nvPr/>
        </p:nvSpPr>
        <p:spPr bwMode="auto">
          <a:xfrm>
            <a:off x="366713" y="2043113"/>
            <a:ext cx="1330325" cy="809625"/>
          </a:xfrm>
          <a:prstGeom prst="rect">
            <a:avLst/>
          </a:prstGeom>
          <a:solidFill>
            <a:schemeClr val="accent1">
              <a:alpha val="50195"/>
            </a:schemeClr>
          </a:solidFill>
          <a:ln w="25400">
            <a:solidFill>
              <a:srgbClr val="6E0500">
                <a:alpha val="50195"/>
              </a:srgb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144391" name="Group 7"/>
          <p:cNvGrpSpPr>
            <a:grpSpLocks/>
          </p:cNvGrpSpPr>
          <p:nvPr/>
        </p:nvGrpSpPr>
        <p:grpSpPr bwMode="auto">
          <a:xfrm>
            <a:off x="452438" y="2294335"/>
            <a:ext cx="8310562" cy="334565"/>
            <a:chOff x="0" y="0"/>
            <a:chExt cx="7445" cy="400"/>
          </a:xfrm>
        </p:grpSpPr>
        <p:sp>
          <p:nvSpPr>
            <p:cNvPr id="144412" name="Rectangle 8"/>
            <p:cNvSpPr>
              <a:spLocks/>
            </p:cNvSpPr>
            <p:nvPr/>
          </p:nvSpPr>
          <p:spPr bwMode="auto">
            <a:xfrm>
              <a:off x="0" y="0"/>
              <a:ext cx="1050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600" dirty="0"/>
                <a:t>Exclusionary</a:t>
              </a:r>
            </a:p>
          </p:txBody>
        </p:sp>
        <p:sp>
          <p:nvSpPr>
            <p:cNvPr id="144413" name="Rectangle 9"/>
            <p:cNvSpPr>
              <a:spLocks/>
            </p:cNvSpPr>
            <p:nvPr/>
          </p:nvSpPr>
          <p:spPr bwMode="auto">
            <a:xfrm>
              <a:off x="1566" y="0"/>
              <a:ext cx="442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dirty="0"/>
                <a:t>Club</a:t>
              </a:r>
            </a:p>
          </p:txBody>
        </p:sp>
        <p:sp>
          <p:nvSpPr>
            <p:cNvPr id="144414" name="Rectangle 10"/>
            <p:cNvSpPr>
              <a:spLocks/>
            </p:cNvSpPr>
            <p:nvPr/>
          </p:nvSpPr>
          <p:spPr bwMode="auto">
            <a:xfrm>
              <a:off x="2560" y="0"/>
              <a:ext cx="995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600" dirty="0"/>
                <a:t>Compliance</a:t>
              </a:r>
            </a:p>
          </p:txBody>
        </p:sp>
        <p:sp>
          <p:nvSpPr>
            <p:cNvPr id="144415" name="Rectangle 11"/>
            <p:cNvSpPr>
              <a:spLocks/>
            </p:cNvSpPr>
            <p:nvPr/>
          </p:nvSpPr>
          <p:spPr bwMode="auto">
            <a:xfrm>
              <a:off x="3848" y="0"/>
              <a:ext cx="927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600" dirty="0"/>
                <a:t>Affirming</a:t>
              </a:r>
            </a:p>
          </p:txBody>
        </p:sp>
        <p:sp>
          <p:nvSpPr>
            <p:cNvPr id="144416" name="Rectangle 12"/>
            <p:cNvSpPr>
              <a:spLocks/>
            </p:cNvSpPr>
            <p:nvPr/>
          </p:nvSpPr>
          <p:spPr bwMode="auto">
            <a:xfrm>
              <a:off x="5142" y="0"/>
              <a:ext cx="880" cy="3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600" dirty="0"/>
                <a:t>Redefining</a:t>
              </a:r>
            </a:p>
          </p:txBody>
        </p:sp>
        <p:sp>
          <p:nvSpPr>
            <p:cNvPr id="144417" name="Rectangle 13"/>
            <p:cNvSpPr>
              <a:spLocks/>
            </p:cNvSpPr>
            <p:nvPr/>
          </p:nvSpPr>
          <p:spPr bwMode="auto">
            <a:xfrm>
              <a:off x="6216" y="0"/>
              <a:ext cx="1229" cy="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 algn="ctr"/>
              <a:r>
                <a:rPr lang="en-US" sz="1600" dirty="0"/>
                <a:t>Multicultural/</a:t>
              </a:r>
            </a:p>
            <a:p>
              <a:pPr algn="ctr"/>
              <a:r>
                <a:rPr lang="en-US" sz="1600" dirty="0"/>
                <a:t>Inclusive</a:t>
              </a:r>
            </a:p>
          </p:txBody>
        </p:sp>
      </p:grpSp>
      <p:sp>
        <p:nvSpPr>
          <p:cNvPr id="144392" name="Line 14"/>
          <p:cNvSpPr>
            <a:spLocks noChangeShapeType="1"/>
          </p:cNvSpPr>
          <p:nvPr/>
        </p:nvSpPr>
        <p:spPr bwMode="auto">
          <a:xfrm rot="10800000">
            <a:off x="382588" y="1910954"/>
            <a:ext cx="8380412" cy="0"/>
          </a:xfrm>
          <a:prstGeom prst="line">
            <a:avLst/>
          </a:prstGeom>
          <a:noFill/>
          <a:ln w="50800">
            <a:solidFill>
              <a:srgbClr val="471400"/>
            </a:solidFill>
            <a:prstDash val="lgDash"/>
            <a:miter lim="800000"/>
            <a:headEnd type="stealth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44393" name="Rectangle 15"/>
          <p:cNvSpPr>
            <a:spLocks/>
          </p:cNvSpPr>
          <p:nvPr/>
        </p:nvSpPr>
        <p:spPr bwMode="auto">
          <a:xfrm>
            <a:off x="-1482725" y="1406128"/>
            <a:ext cx="10626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1927225" lvl="4"/>
            <a:r>
              <a:rPr lang="en-US" i="1" dirty="0">
                <a:solidFill>
                  <a:srgbClr val="6E0500"/>
                </a:solidFill>
              </a:rPr>
              <a:t>       </a:t>
            </a:r>
            <a:r>
              <a:rPr lang="en-US" i="1" dirty="0" smtClean="0">
                <a:solidFill>
                  <a:srgbClr val="6E0500"/>
                </a:solidFill>
              </a:rPr>
              <a:t>    Monocultural        	          Non</a:t>
            </a:r>
            <a:r>
              <a:rPr lang="en-US" i="1" dirty="0">
                <a:solidFill>
                  <a:srgbClr val="6E0500"/>
                </a:solidFill>
              </a:rPr>
              <a:t>-Discrimination         </a:t>
            </a:r>
            <a:r>
              <a:rPr lang="en-US" i="1" dirty="0" smtClean="0">
                <a:solidFill>
                  <a:srgbClr val="6E0500"/>
                </a:solidFill>
              </a:rPr>
              <a:t>       Multicultural/Inclusive</a:t>
            </a:r>
            <a:endParaRPr lang="en-US" i="1" dirty="0">
              <a:solidFill>
                <a:srgbClr val="6E0500"/>
              </a:solidFill>
            </a:endParaRPr>
          </a:p>
        </p:txBody>
      </p:sp>
      <p:grpSp>
        <p:nvGrpSpPr>
          <p:cNvPr id="144394" name="Group 16"/>
          <p:cNvGrpSpPr>
            <a:grpSpLocks/>
          </p:cNvGrpSpPr>
          <p:nvPr/>
        </p:nvGrpSpPr>
        <p:grpSpPr bwMode="auto">
          <a:xfrm>
            <a:off x="3743326" y="2852737"/>
            <a:ext cx="1660525" cy="661988"/>
            <a:chOff x="0" y="0"/>
            <a:chExt cx="1488" cy="791"/>
          </a:xfrm>
        </p:grpSpPr>
        <p:sp>
          <p:nvSpPr>
            <p:cNvPr id="144410" name="Line 17"/>
            <p:cNvSpPr>
              <a:spLocks noChangeShapeType="1"/>
            </p:cNvSpPr>
            <p:nvPr/>
          </p:nvSpPr>
          <p:spPr bwMode="auto">
            <a:xfrm>
              <a:off x="0" y="0"/>
              <a:ext cx="763" cy="791"/>
            </a:xfrm>
            <a:prstGeom prst="line">
              <a:avLst/>
            </a:prstGeom>
            <a:noFill/>
            <a:ln w="25400">
              <a:solidFill>
                <a:srgbClr val="4714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44411" name="Line 18"/>
            <p:cNvSpPr>
              <a:spLocks noChangeShapeType="1"/>
            </p:cNvSpPr>
            <p:nvPr/>
          </p:nvSpPr>
          <p:spPr bwMode="auto">
            <a:xfrm flipH="1">
              <a:off x="763" y="20"/>
              <a:ext cx="725" cy="771"/>
            </a:xfrm>
            <a:prstGeom prst="line">
              <a:avLst/>
            </a:prstGeom>
            <a:noFill/>
            <a:ln w="25400">
              <a:solidFill>
                <a:srgbClr val="4714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144395" name="Group 19"/>
          <p:cNvGrpSpPr>
            <a:grpSpLocks/>
          </p:cNvGrpSpPr>
          <p:nvPr/>
        </p:nvGrpSpPr>
        <p:grpSpPr bwMode="auto">
          <a:xfrm>
            <a:off x="1009651" y="2852737"/>
            <a:ext cx="1662113" cy="663179"/>
            <a:chOff x="0" y="0"/>
            <a:chExt cx="1488" cy="792"/>
          </a:xfrm>
        </p:grpSpPr>
        <p:sp>
          <p:nvSpPr>
            <p:cNvPr id="144408" name="Line 20"/>
            <p:cNvSpPr>
              <a:spLocks noChangeShapeType="1"/>
            </p:cNvSpPr>
            <p:nvPr/>
          </p:nvSpPr>
          <p:spPr bwMode="auto">
            <a:xfrm>
              <a:off x="0" y="0"/>
              <a:ext cx="763" cy="791"/>
            </a:xfrm>
            <a:prstGeom prst="line">
              <a:avLst/>
            </a:prstGeom>
            <a:noFill/>
            <a:ln w="25400">
              <a:solidFill>
                <a:srgbClr val="4714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44409" name="Line 21"/>
            <p:cNvSpPr>
              <a:spLocks noChangeShapeType="1"/>
            </p:cNvSpPr>
            <p:nvPr/>
          </p:nvSpPr>
          <p:spPr bwMode="auto">
            <a:xfrm flipH="1">
              <a:off x="763" y="20"/>
              <a:ext cx="725" cy="772"/>
            </a:xfrm>
            <a:prstGeom prst="line">
              <a:avLst/>
            </a:prstGeom>
            <a:noFill/>
            <a:ln w="25400">
              <a:solidFill>
                <a:srgbClr val="4714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grpSp>
        <p:nvGrpSpPr>
          <p:cNvPr id="144396" name="Group 22"/>
          <p:cNvGrpSpPr>
            <a:grpSpLocks/>
          </p:cNvGrpSpPr>
          <p:nvPr/>
        </p:nvGrpSpPr>
        <p:grpSpPr bwMode="auto">
          <a:xfrm>
            <a:off x="6564314" y="2852737"/>
            <a:ext cx="1660525" cy="661988"/>
            <a:chOff x="0" y="0"/>
            <a:chExt cx="1488" cy="791"/>
          </a:xfrm>
        </p:grpSpPr>
        <p:sp>
          <p:nvSpPr>
            <p:cNvPr id="144406" name="Line 23"/>
            <p:cNvSpPr>
              <a:spLocks noChangeShapeType="1"/>
            </p:cNvSpPr>
            <p:nvPr/>
          </p:nvSpPr>
          <p:spPr bwMode="auto">
            <a:xfrm>
              <a:off x="0" y="0"/>
              <a:ext cx="763" cy="791"/>
            </a:xfrm>
            <a:prstGeom prst="line">
              <a:avLst/>
            </a:prstGeom>
            <a:noFill/>
            <a:ln w="25400">
              <a:solidFill>
                <a:srgbClr val="4714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144407" name="Line 24"/>
            <p:cNvSpPr>
              <a:spLocks noChangeShapeType="1"/>
            </p:cNvSpPr>
            <p:nvPr/>
          </p:nvSpPr>
          <p:spPr bwMode="auto">
            <a:xfrm flipH="1">
              <a:off x="763" y="20"/>
              <a:ext cx="725" cy="771"/>
            </a:xfrm>
            <a:prstGeom prst="line">
              <a:avLst/>
            </a:prstGeom>
            <a:noFill/>
            <a:ln w="25400">
              <a:solidFill>
                <a:srgbClr val="4714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</p:grpSp>
      <p:sp>
        <p:nvSpPr>
          <p:cNvPr id="144397" name="Rectangle 25"/>
          <p:cNvSpPr>
            <a:spLocks/>
          </p:cNvSpPr>
          <p:nvPr/>
        </p:nvSpPr>
        <p:spPr bwMode="auto">
          <a:xfrm>
            <a:off x="608013" y="3515916"/>
            <a:ext cx="2463800" cy="1171575"/>
          </a:xfrm>
          <a:prstGeom prst="rect">
            <a:avLst/>
          </a:prstGeom>
          <a:solidFill>
            <a:srgbClr val="FFFA83">
              <a:alpha val="70195"/>
            </a:srgbClr>
          </a:solidFill>
          <a:ln w="25400">
            <a:solidFill>
              <a:srgbClr val="471400">
                <a:alpha val="70195"/>
              </a:srgb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44398" name="Rectangle 26"/>
          <p:cNvSpPr>
            <a:spLocks/>
          </p:cNvSpPr>
          <p:nvPr/>
        </p:nvSpPr>
        <p:spPr bwMode="auto">
          <a:xfrm>
            <a:off x="3340100" y="3515916"/>
            <a:ext cx="2463800" cy="1171575"/>
          </a:xfrm>
          <a:prstGeom prst="rect">
            <a:avLst/>
          </a:prstGeom>
          <a:solidFill>
            <a:srgbClr val="FFFA83">
              <a:alpha val="70195"/>
            </a:srgbClr>
          </a:solidFill>
          <a:ln w="25400">
            <a:solidFill>
              <a:srgbClr val="471400">
                <a:alpha val="70195"/>
              </a:srgb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44399" name="Rectangle 27"/>
          <p:cNvSpPr>
            <a:spLocks/>
          </p:cNvSpPr>
          <p:nvPr/>
        </p:nvSpPr>
        <p:spPr bwMode="auto">
          <a:xfrm>
            <a:off x="6072188" y="3515916"/>
            <a:ext cx="2463800" cy="1171575"/>
          </a:xfrm>
          <a:prstGeom prst="rect">
            <a:avLst/>
          </a:prstGeom>
          <a:solidFill>
            <a:srgbClr val="FFFA83">
              <a:alpha val="70195"/>
            </a:srgbClr>
          </a:solidFill>
          <a:ln w="25400">
            <a:solidFill>
              <a:srgbClr val="471400">
                <a:alpha val="70195"/>
              </a:srgbClr>
            </a:solidFill>
            <a:miter lim="800000"/>
            <a:headEnd/>
            <a:tailEnd/>
          </a:ln>
        </p:spPr>
        <p:txBody>
          <a:bodyPr lIns="0" tIns="0" rIns="0" bIns="0"/>
          <a:lstStyle/>
          <a:p>
            <a:endParaRPr lang="en-US" dirty="0"/>
          </a:p>
        </p:txBody>
      </p:sp>
      <p:grpSp>
        <p:nvGrpSpPr>
          <p:cNvPr id="144400" name="Group 28"/>
          <p:cNvGrpSpPr>
            <a:grpSpLocks/>
          </p:cNvGrpSpPr>
          <p:nvPr/>
        </p:nvGrpSpPr>
        <p:grpSpPr bwMode="auto">
          <a:xfrm>
            <a:off x="779463" y="3429001"/>
            <a:ext cx="7581900" cy="1276255"/>
            <a:chOff x="0" y="-228"/>
            <a:chExt cx="6792" cy="1525"/>
          </a:xfrm>
        </p:grpSpPr>
        <p:sp>
          <p:nvSpPr>
            <p:cNvPr id="144403" name="Rectangle 29"/>
            <p:cNvSpPr>
              <a:spLocks/>
            </p:cNvSpPr>
            <p:nvPr/>
          </p:nvSpPr>
          <p:spPr bwMode="auto">
            <a:xfrm>
              <a:off x="0" y="-91"/>
              <a:ext cx="1896" cy="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000" dirty="0">
                  <a:solidFill>
                    <a:srgbClr val="430A1F"/>
                  </a:solidFill>
                </a:rPr>
                <a:t>Blatant exclusion or token presence of marginalized group members</a:t>
              </a:r>
            </a:p>
          </p:txBody>
        </p:sp>
        <p:sp>
          <p:nvSpPr>
            <p:cNvPr id="144404" name="Rectangle 30"/>
            <p:cNvSpPr>
              <a:spLocks/>
            </p:cNvSpPr>
            <p:nvPr/>
          </p:nvSpPr>
          <p:spPr bwMode="auto">
            <a:xfrm>
              <a:off x="2374" y="-228"/>
              <a:ext cx="2253" cy="1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000" dirty="0">
                  <a:solidFill>
                    <a:srgbClr val="430A1F"/>
                  </a:solidFill>
                </a:rPr>
                <a:t>Marginalized  group members encouraged, but expected to fit in. Status quo culture</a:t>
              </a:r>
            </a:p>
          </p:txBody>
        </p:sp>
        <p:sp>
          <p:nvSpPr>
            <p:cNvPr id="144405" name="Rectangle 31"/>
            <p:cNvSpPr>
              <a:spLocks/>
            </p:cNvSpPr>
            <p:nvPr/>
          </p:nvSpPr>
          <p:spPr bwMode="auto">
            <a:xfrm>
              <a:off x="4896" y="-91"/>
              <a:ext cx="1896" cy="1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000" dirty="0">
                  <a:solidFill>
                    <a:srgbClr val="430A1F"/>
                  </a:solidFill>
                </a:rPr>
                <a:t>Culture, climate &amp; system experience fundamental, sustainable change</a:t>
              </a:r>
            </a:p>
          </p:txBody>
        </p:sp>
      </p:grpSp>
      <p:sp>
        <p:nvSpPr>
          <p:cNvPr id="144401" name="Rectangle 32"/>
          <p:cNvSpPr>
            <a:spLocks/>
          </p:cNvSpPr>
          <p:nvPr/>
        </p:nvSpPr>
        <p:spPr bwMode="auto">
          <a:xfrm>
            <a:off x="641350" y="350967"/>
            <a:ext cx="781685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/>
            <a:r>
              <a:rPr lang="en-US" sz="3400" dirty="0">
                <a:solidFill>
                  <a:srgbClr val="640E2F"/>
                </a:solidFill>
              </a:rPr>
              <a:t>Jackson/Hardiman MCOD Continuum*</a:t>
            </a:r>
          </a:p>
        </p:txBody>
      </p:sp>
      <p:sp>
        <p:nvSpPr>
          <p:cNvPr id="144402" name="Rectangle 33"/>
          <p:cNvSpPr>
            <a:spLocks/>
          </p:cNvSpPr>
          <p:nvPr/>
        </p:nvSpPr>
        <p:spPr bwMode="auto">
          <a:xfrm>
            <a:off x="8058150" y="4947584"/>
            <a:ext cx="917394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r>
              <a:rPr lang="en-US" sz="1200" dirty="0">
                <a:solidFill>
                  <a:srgbClr val="1A1A1A"/>
                </a:solidFill>
              </a:rPr>
              <a:t>*Jackson 2005</a:t>
            </a:r>
          </a:p>
        </p:txBody>
      </p:sp>
    </p:spTree>
    <p:extLst>
      <p:ext uri="{BB962C8B-B14F-4D97-AF65-F5344CB8AC3E}">
        <p14:creationId xmlns:p14="http://schemas.microsoft.com/office/powerpoint/2010/main" val="41593082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Title 1"/>
          <p:cNvSpPr>
            <a:spLocks noGrp="1"/>
          </p:cNvSpPr>
          <p:nvPr>
            <p:ph type="title"/>
          </p:nvPr>
        </p:nvSpPr>
        <p:spPr>
          <a:xfrm>
            <a:off x="0" y="361950"/>
            <a:ext cx="8839200" cy="838200"/>
          </a:xfrm>
        </p:spPr>
        <p:txBody>
          <a:bodyPr lIns="91435" tIns="45718" rIns="91435" bIns="45718" anchor="t">
            <a:noAutofit/>
          </a:bodyPr>
          <a:lstStyle/>
          <a:p>
            <a:pPr algn="ctr"/>
            <a:r>
              <a:rPr lang="en-US" sz="3200" b="1" dirty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  <a:t>Indicators of an Inclusive Organization</a:t>
            </a:r>
            <a:r>
              <a:rPr lang="en-US" sz="1800" dirty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  <a:t/>
            </a:r>
            <a:br>
              <a:rPr lang="en-US" sz="1800" dirty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</a:br>
            <a:r>
              <a:rPr lang="en-US" sz="1400" dirty="0" smtClean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  <a:t/>
            </a:r>
            <a:br>
              <a:rPr lang="en-US" sz="1400" dirty="0" smtClean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</a:br>
            <a:r>
              <a:rPr lang="en-US" sz="1400" dirty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  <a:t/>
            </a:r>
            <a:br>
              <a:rPr lang="en-US" sz="1400" dirty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</a:br>
            <a:endParaRPr lang="en-US" sz="2000" dirty="0">
              <a:solidFill>
                <a:srgbClr val="000000"/>
              </a:solidFill>
              <a:latin typeface="Calibri"/>
              <a:ea typeface="MS PGothic" charset="0"/>
              <a:cs typeface="Calibri"/>
            </a:endParaRPr>
          </a:p>
        </p:txBody>
      </p:sp>
      <p:sp>
        <p:nvSpPr>
          <p:cNvPr id="252930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8305800" cy="4229100"/>
          </a:xfrm>
        </p:spPr>
        <p:txBody>
          <a:bodyPr lIns="91435" tIns="45718" rIns="91435" bIns="45718">
            <a:normAutofit fontScale="92500" lnSpcReduction="20000"/>
          </a:bodyPr>
          <a:lstStyle/>
          <a:p>
            <a:pPr marL="514350" indent="-514350">
              <a:buFont typeface="Wingdings" charset="0"/>
              <a:buNone/>
            </a:pPr>
            <a:endParaRPr lang="en-US" sz="2600" u="sng" dirty="0" smtClean="0">
              <a:latin typeface="Calibri"/>
              <a:ea typeface="MS PGothic" charset="0"/>
              <a:cs typeface="Calibri"/>
            </a:endParaRPr>
          </a:p>
          <a:p>
            <a:pPr marL="514350" indent="-514350">
              <a:buFont typeface="Wingdings" charset="0"/>
              <a:buNone/>
            </a:pPr>
            <a:r>
              <a:rPr lang="en-US" sz="2600" u="sng" dirty="0" smtClean="0">
                <a:latin typeface="Calibri"/>
                <a:ea typeface="MS PGothic" charset="0"/>
                <a:cs typeface="Calibri"/>
              </a:rPr>
              <a:t>Individually</a:t>
            </a:r>
            <a:r>
              <a:rPr lang="en-US" sz="2600" dirty="0">
                <a:latin typeface="Calibri"/>
                <a:ea typeface="MS PGothic" charset="0"/>
                <a:cs typeface="Calibri"/>
              </a:rPr>
              <a:t>, review and note on </a:t>
            </a:r>
            <a:r>
              <a:rPr lang="en-US" sz="2600" b="1" dirty="0">
                <a:solidFill>
                  <a:srgbClr val="FF0000"/>
                </a:solidFill>
                <a:latin typeface="Calibri"/>
                <a:ea typeface="MS PGothic" charset="0"/>
                <a:cs typeface="Calibri"/>
              </a:rPr>
              <a:t>pgs. </a:t>
            </a:r>
            <a:r>
              <a:rPr lang="en-US" sz="2600" b="1" dirty="0" smtClean="0">
                <a:solidFill>
                  <a:srgbClr val="FF0000"/>
                </a:solidFill>
                <a:latin typeface="Calibri"/>
                <a:ea typeface="MS PGothic" charset="0"/>
                <a:cs typeface="Calibri"/>
              </a:rPr>
              <a:t>9-11</a:t>
            </a:r>
            <a:endParaRPr lang="en-US" sz="2600" b="1" dirty="0">
              <a:solidFill>
                <a:srgbClr val="FF0000"/>
              </a:solidFill>
              <a:latin typeface="Calibri"/>
              <a:ea typeface="MS PGothic" charset="0"/>
              <a:cs typeface="Calibri"/>
            </a:endParaRPr>
          </a:p>
          <a:p>
            <a:pPr marL="514350" indent="-514350">
              <a:buFont typeface="Wingdings" charset="0"/>
              <a:buNone/>
            </a:pPr>
            <a:endParaRPr lang="en-US" sz="1500" b="1" dirty="0">
              <a:solidFill>
                <a:srgbClr val="FF0000"/>
              </a:solidFill>
              <a:latin typeface="Calibri"/>
              <a:ea typeface="MS PGothic" charset="0"/>
              <a:cs typeface="Calibri"/>
            </a:endParaRPr>
          </a:p>
          <a:p>
            <a:pPr marL="514350" indent="-514350">
              <a:buFont typeface="Wingdings" charset="0"/>
              <a:buNone/>
            </a:pPr>
            <a:r>
              <a:rPr lang="en-US" sz="2600" dirty="0">
                <a:solidFill>
                  <a:srgbClr val="0000FF"/>
                </a:solidFill>
                <a:latin typeface="Calibri"/>
                <a:ea typeface="MS PGothic" charset="0"/>
                <a:cs typeface="Calibri"/>
              </a:rPr>
              <a:t>(√) </a:t>
            </a:r>
            <a:r>
              <a:rPr lang="en-US" sz="2600" dirty="0">
                <a:latin typeface="Calibri"/>
                <a:ea typeface="MS PGothic" charset="0"/>
                <a:cs typeface="Calibri"/>
              </a:rPr>
              <a:t>What is </a:t>
            </a:r>
            <a:r>
              <a:rPr lang="en-US" sz="2600" u="sng" dirty="0">
                <a:latin typeface="Calibri"/>
                <a:ea typeface="MS PGothic" charset="0"/>
                <a:cs typeface="Calibri"/>
              </a:rPr>
              <a:t>already in place</a:t>
            </a:r>
            <a:r>
              <a:rPr lang="en-US" sz="2600" dirty="0">
                <a:latin typeface="Calibri"/>
                <a:ea typeface="MS PGothic" charset="0"/>
                <a:cs typeface="Calibri"/>
              </a:rPr>
              <a:t> in </a:t>
            </a:r>
            <a:r>
              <a:rPr lang="en-US" sz="2600" dirty="0" smtClean="0">
                <a:latin typeface="Calibri"/>
                <a:ea typeface="MS PGothic" charset="0"/>
                <a:cs typeface="Calibri"/>
              </a:rPr>
              <a:t>your area?</a:t>
            </a:r>
            <a:endParaRPr lang="en-US" sz="2600" dirty="0">
              <a:latin typeface="Calibri"/>
              <a:ea typeface="MS PGothic" charset="0"/>
              <a:cs typeface="Calibri"/>
            </a:endParaRPr>
          </a:p>
          <a:p>
            <a:pPr marL="514350" indent="-514350">
              <a:buFont typeface="Wingdings" charset="0"/>
              <a:buNone/>
            </a:pPr>
            <a:endParaRPr lang="en-US" sz="1500" dirty="0">
              <a:latin typeface="Calibri"/>
              <a:ea typeface="MS PGothic" charset="0"/>
              <a:cs typeface="Calibri"/>
            </a:endParaRPr>
          </a:p>
          <a:p>
            <a:pPr marL="514350" indent="-514350">
              <a:buFont typeface="Wingdings" charset="0"/>
              <a:buNone/>
            </a:pPr>
            <a:r>
              <a:rPr lang="en-US" sz="2600" dirty="0">
                <a:solidFill>
                  <a:srgbClr val="0000FF"/>
                </a:solidFill>
                <a:latin typeface="Calibri"/>
                <a:ea typeface="MS PGothic" charset="0"/>
                <a:cs typeface="Calibri"/>
              </a:rPr>
              <a:t>(*)</a:t>
            </a:r>
            <a:r>
              <a:rPr lang="en-US" sz="2600" dirty="0">
                <a:latin typeface="Calibri"/>
                <a:ea typeface="MS PGothic" charset="0"/>
                <a:cs typeface="Calibri"/>
              </a:rPr>
              <a:t> What Indicators would be </a:t>
            </a:r>
            <a:r>
              <a:rPr lang="en-US" sz="2600" u="sng" dirty="0">
                <a:latin typeface="Calibri"/>
                <a:ea typeface="MS PGothic" charset="0"/>
                <a:cs typeface="Calibri"/>
              </a:rPr>
              <a:t>easy to implement</a:t>
            </a:r>
            <a:r>
              <a:rPr lang="en-US" sz="2600" dirty="0">
                <a:latin typeface="Calibri"/>
                <a:ea typeface="MS PGothic" charset="0"/>
                <a:cs typeface="Calibri"/>
              </a:rPr>
              <a:t>?</a:t>
            </a:r>
          </a:p>
          <a:p>
            <a:pPr marL="514350" indent="-514350">
              <a:buFont typeface="Wingdings" charset="0"/>
              <a:buAutoNum type="arabicPeriod"/>
            </a:pPr>
            <a:endParaRPr lang="en-US" sz="2600" dirty="0">
              <a:latin typeface="Calibri"/>
              <a:ea typeface="MS PGothic" charset="0"/>
              <a:cs typeface="Calibri"/>
            </a:endParaRPr>
          </a:p>
          <a:p>
            <a:pPr marL="514350" indent="-514350">
              <a:buFont typeface="Wingdings" charset="0"/>
              <a:buNone/>
            </a:pPr>
            <a:r>
              <a:rPr lang="en-US" sz="2600" b="1" u="sng" dirty="0" smtClean="0">
                <a:solidFill>
                  <a:srgbClr val="0000FF"/>
                </a:solidFill>
                <a:latin typeface="Calibri"/>
                <a:ea typeface="MS PGothic" charset="0"/>
                <a:cs typeface="Calibri"/>
              </a:rPr>
              <a:t>Review</a:t>
            </a:r>
            <a:r>
              <a:rPr lang="en-US" sz="2600" b="1" dirty="0" smtClean="0">
                <a:solidFill>
                  <a:srgbClr val="0000FF"/>
                </a:solidFill>
                <a:latin typeface="Calibri"/>
                <a:ea typeface="MS PGothic" charset="0"/>
                <a:cs typeface="Calibri"/>
              </a:rPr>
              <a:t>: </a:t>
            </a:r>
            <a:endParaRPr lang="en-US" sz="2600" b="1" dirty="0">
              <a:solidFill>
                <a:srgbClr val="0000FF"/>
              </a:solidFill>
              <a:latin typeface="Calibri"/>
              <a:ea typeface="MS PGothic" charset="0"/>
              <a:cs typeface="Calibri"/>
            </a:endParaRPr>
          </a:p>
          <a:p>
            <a:pPr marL="514350" indent="-514350">
              <a:buFont typeface="Wingdings" charset="0"/>
              <a:buNone/>
            </a:pPr>
            <a:r>
              <a:rPr lang="en-US" sz="2600" b="1" dirty="0">
                <a:solidFill>
                  <a:srgbClr val="0000FF"/>
                </a:solidFill>
                <a:latin typeface="Calibri"/>
                <a:ea typeface="MS PGothic" charset="0"/>
                <a:cs typeface="Calibri"/>
              </a:rPr>
              <a:t>A</a:t>
            </a:r>
            <a:r>
              <a:rPr lang="en-US" sz="2600" b="1" dirty="0">
                <a:solidFill>
                  <a:srgbClr val="FF0000"/>
                </a:solidFill>
                <a:latin typeface="Calibri"/>
                <a:ea typeface="MS PGothic" charset="0"/>
                <a:cs typeface="Calibri"/>
              </a:rPr>
              <a:t>: </a:t>
            </a:r>
            <a:r>
              <a:rPr lang="en-US" sz="2600" b="1" dirty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  <a:t>Leadership  </a:t>
            </a:r>
          </a:p>
          <a:p>
            <a:pPr marL="514350" indent="-514350">
              <a:buFont typeface="Wingdings" charset="0"/>
              <a:buNone/>
            </a:pPr>
            <a:r>
              <a:rPr lang="en-US" sz="2600" b="1" dirty="0">
                <a:solidFill>
                  <a:srgbClr val="0000FF"/>
                </a:solidFill>
                <a:latin typeface="Calibri"/>
                <a:ea typeface="MS PGothic" charset="0"/>
                <a:cs typeface="Calibri"/>
              </a:rPr>
              <a:t>B</a:t>
            </a:r>
            <a:r>
              <a:rPr lang="en-US" sz="2600" b="1" dirty="0">
                <a:solidFill>
                  <a:srgbClr val="FF0000"/>
                </a:solidFill>
                <a:latin typeface="Calibri"/>
                <a:ea typeface="MS PGothic" charset="0"/>
                <a:cs typeface="Calibri"/>
              </a:rPr>
              <a:t>: </a:t>
            </a:r>
            <a:r>
              <a:rPr lang="en-US" sz="2600" b="1" dirty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  <a:t>Planning and Decision-</a:t>
            </a:r>
            <a:r>
              <a:rPr lang="en-US" sz="2600" b="1" dirty="0" smtClean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  <a:t>making</a:t>
            </a:r>
          </a:p>
          <a:p>
            <a:pPr marL="514350" indent="-514350">
              <a:buFont typeface="Wingdings" charset="0"/>
              <a:buNone/>
            </a:pPr>
            <a:r>
              <a:rPr lang="en-US" sz="2600" b="1" dirty="0" smtClean="0">
                <a:solidFill>
                  <a:srgbClr val="0000FF"/>
                </a:solidFill>
                <a:latin typeface="Calibri"/>
                <a:ea typeface="MS PGothic" charset="0"/>
                <a:cs typeface="Calibri"/>
              </a:rPr>
              <a:t>D</a:t>
            </a:r>
            <a:r>
              <a:rPr lang="en-US" sz="2600" b="1" dirty="0" smtClean="0">
                <a:solidFill>
                  <a:srgbClr val="000000"/>
                </a:solidFill>
                <a:latin typeface="Calibri"/>
                <a:ea typeface="MS PGothic" charset="0"/>
                <a:cs typeface="Calibri"/>
              </a:rPr>
              <a:t>: Hiring</a:t>
            </a:r>
            <a:endParaRPr lang="en-US" sz="2600" b="1" dirty="0">
              <a:solidFill>
                <a:srgbClr val="000000"/>
              </a:solidFill>
              <a:latin typeface="Calibri"/>
              <a:ea typeface="MS PGothic" charset="0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19433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57200" y="150812"/>
            <a:ext cx="8359482" cy="48006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200" y="160645"/>
            <a:ext cx="781967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/>
              <a:t>Highlights of the Top Ten List (on website):</a:t>
            </a:r>
          </a:p>
          <a:p>
            <a:r>
              <a:rPr lang="en-US" sz="2400" b="1" dirty="0" smtClean="0"/>
              <a:t>1</a:t>
            </a:r>
            <a:r>
              <a:rPr lang="en-US" sz="2400" b="1" dirty="0"/>
              <a:t>. At a staff meeting in the next 2 weeks, talk about: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Insights from the r</a:t>
            </a:r>
            <a:r>
              <a:rPr lang="en-US" sz="2400" dirty="0" smtClean="0"/>
              <a:t>etreat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role of the </a:t>
            </a:r>
            <a:r>
              <a:rPr lang="en-US" sz="2400" dirty="0" smtClean="0"/>
              <a:t>leader </a:t>
            </a:r>
            <a:r>
              <a:rPr lang="en-US" sz="2400" dirty="0"/>
              <a:t>and Inclusion Practitioner(s) working with all staff to move the department </a:t>
            </a:r>
            <a:r>
              <a:rPr lang="en-US" sz="2400" dirty="0" smtClean="0"/>
              <a:t>forward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dirty="0"/>
              <a:t>types of activities and discussions that staff will engage in over the next few months</a:t>
            </a:r>
          </a:p>
          <a:p>
            <a:r>
              <a:rPr lang="en-US" sz="2400" b="1" dirty="0" smtClean="0"/>
              <a:t>2. Engage in </a:t>
            </a:r>
            <a:r>
              <a:rPr lang="en-US" sz="2400" b="1" dirty="0"/>
              <a:t>an </a:t>
            </a:r>
            <a:r>
              <a:rPr lang="en-US" sz="2400" b="1" dirty="0" smtClean="0"/>
              <a:t>environmental </a:t>
            </a:r>
            <a:r>
              <a:rPr lang="en-US" sz="2400" b="1" dirty="0"/>
              <a:t>s</a:t>
            </a:r>
            <a:r>
              <a:rPr lang="en-US" sz="2400" b="1" dirty="0" smtClean="0"/>
              <a:t>can </a:t>
            </a:r>
            <a:endParaRPr lang="en-US" sz="2400" dirty="0"/>
          </a:p>
          <a:p>
            <a:r>
              <a:rPr lang="en-US" sz="2400" b="1" dirty="0" smtClean="0"/>
              <a:t>3. Ask </a:t>
            </a:r>
            <a:r>
              <a:rPr lang="en-US" sz="2400" b="1" dirty="0"/>
              <a:t>other staff to complete a “scan” of </a:t>
            </a:r>
            <a:r>
              <a:rPr lang="en-US" sz="2400" b="1" dirty="0" smtClean="0"/>
              <a:t>you</a:t>
            </a:r>
          </a:p>
          <a:p>
            <a:r>
              <a:rPr lang="en-US" sz="2400" b="1" dirty="0" smtClean="0"/>
              <a:t>4. </a:t>
            </a:r>
            <a:r>
              <a:rPr lang="en-US" sz="2400" b="1" dirty="0"/>
              <a:t>Engage in 1-1 conversations with individual staff </a:t>
            </a:r>
            <a:r>
              <a:rPr lang="en-US" sz="2400" b="1" dirty="0" smtClean="0"/>
              <a:t>  </a:t>
            </a:r>
          </a:p>
          <a:p>
            <a:r>
              <a:rPr lang="en-US" sz="2400" b="1" dirty="0"/>
              <a:t> </a:t>
            </a:r>
            <a:r>
              <a:rPr lang="en-US" sz="2400" b="1" dirty="0" smtClean="0"/>
              <a:t>   members</a:t>
            </a:r>
            <a:endParaRPr lang="en-US" sz="2400" dirty="0" smtClean="0"/>
          </a:p>
          <a:p>
            <a:r>
              <a:rPr lang="en-US" sz="2400" b="1" dirty="0" smtClean="0"/>
              <a:t>5. </a:t>
            </a:r>
            <a:r>
              <a:rPr lang="en-US" sz="2400" b="1" dirty="0"/>
              <a:t>Conduct a department-wide training on the MCOD </a:t>
            </a:r>
            <a:r>
              <a:rPr lang="en-US" sz="2400" b="1" dirty="0" smtClean="0"/>
              <a:t>model</a:t>
            </a:r>
          </a:p>
          <a:p>
            <a:r>
              <a:rPr lang="en-US" sz="2400" b="1" dirty="0"/>
              <a:t>6</a:t>
            </a:r>
            <a:r>
              <a:rPr lang="en-US" sz="2400" b="1" dirty="0" smtClean="0"/>
              <a:t>. </a:t>
            </a:r>
            <a:r>
              <a:rPr lang="en-US" sz="2400" b="1" dirty="0"/>
              <a:t>Plan and conduct 2 professional development </a:t>
            </a:r>
            <a:r>
              <a:rPr lang="en-US" sz="2400" b="1" dirty="0" smtClean="0"/>
              <a:t>programs</a:t>
            </a:r>
          </a:p>
          <a:p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87250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828800" y="1188445"/>
            <a:ext cx="5638800" cy="274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1428750"/>
            <a:ext cx="50292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Step 6:</a:t>
            </a:r>
          </a:p>
          <a:p>
            <a:pPr algn="ctr"/>
            <a:endParaRPr lang="en-US" sz="800" b="1" dirty="0" smtClean="0"/>
          </a:p>
          <a:p>
            <a:pPr algn="ctr"/>
            <a:r>
              <a:rPr lang="en-US" sz="3200" b="1" dirty="0" smtClean="0"/>
              <a:t>Create Structures for Progress and Accountability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218438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52400" y="133350"/>
            <a:ext cx="8153400" cy="1005840"/>
          </a:xfrm>
        </p:spPr>
        <p:txBody>
          <a:bodyPr/>
          <a:lstStyle>
            <a:extLst/>
          </a:lstStyle>
          <a:p>
            <a:r>
              <a:rPr lang="en-US" dirty="0" smtClean="0"/>
              <a:t>What do Inclusion Practitioners do?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381000" y="1504950"/>
            <a:ext cx="8458200" cy="3638550"/>
          </a:xfrm>
        </p:spPr>
        <p:txBody>
          <a:bodyPr>
            <a:normAutofit fontScale="70000" lnSpcReduction="20000"/>
          </a:bodyPr>
          <a:lstStyle>
            <a:extLst/>
          </a:lstStyle>
          <a:p>
            <a:r>
              <a:rPr lang="en-US" sz="4800" dirty="0" smtClean="0">
                <a:cs typeface="Aharoni" panose="02010803020104030203" pitchFamily="2" charset="-79"/>
              </a:rPr>
              <a:t>Meetings</a:t>
            </a:r>
          </a:p>
          <a:p>
            <a:r>
              <a:rPr lang="en-US" sz="4800" dirty="0" smtClean="0">
                <a:cs typeface="Aharoni" panose="02010803020104030203" pitchFamily="2" charset="-79"/>
              </a:rPr>
              <a:t>Ongoing professional development</a:t>
            </a:r>
          </a:p>
          <a:p>
            <a:pPr lvl="1"/>
            <a:r>
              <a:rPr lang="en-US" sz="4500" dirty="0" smtClean="0">
                <a:cs typeface="Aharoni" panose="02010803020104030203" pitchFamily="2" charset="-79"/>
              </a:rPr>
              <a:t>Navigating difficult conversations</a:t>
            </a:r>
          </a:p>
          <a:p>
            <a:pPr lvl="1"/>
            <a:r>
              <a:rPr lang="en-US" sz="4500" dirty="0" smtClean="0">
                <a:cs typeface="Aharoni" panose="02010803020104030203" pitchFamily="2" charset="-79"/>
              </a:rPr>
              <a:t>Speaking up</a:t>
            </a:r>
          </a:p>
          <a:p>
            <a:pPr lvl="1"/>
            <a:r>
              <a:rPr lang="en-US" sz="4500" dirty="0" smtClean="0">
                <a:cs typeface="Aharoni" panose="02010803020104030203" pitchFamily="2" charset="-79"/>
              </a:rPr>
              <a:t>Recognizing and engaging triggers</a:t>
            </a:r>
          </a:p>
          <a:p>
            <a:pPr lvl="1"/>
            <a:r>
              <a:rPr lang="en-US" sz="4500" dirty="0">
                <a:cs typeface="Aharoni" panose="02010803020104030203" pitchFamily="2" charset="-79"/>
              </a:rPr>
              <a:t>Recognizing and </a:t>
            </a:r>
            <a:r>
              <a:rPr lang="en-US" sz="4500" dirty="0" smtClean="0">
                <a:cs typeface="Aharoni" panose="02010803020104030203" pitchFamily="2" charset="-79"/>
              </a:rPr>
              <a:t>engaging microaggressions</a:t>
            </a:r>
          </a:p>
          <a:p>
            <a:pPr lvl="1"/>
            <a:r>
              <a:rPr lang="en-US" sz="4500" dirty="0" smtClean="0">
                <a:cs typeface="Aharoni" panose="02010803020104030203" pitchFamily="2" charset="-79"/>
              </a:rPr>
              <a:t>Coordinate trainings</a:t>
            </a:r>
          </a:p>
          <a:p>
            <a:pPr lvl="1"/>
            <a:endParaRPr lang="en-US" sz="45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lvl="1"/>
            <a:endParaRPr lang="en-US" sz="45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sz="48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US" sz="48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23583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52400" y="133350"/>
            <a:ext cx="8153400" cy="1005840"/>
          </a:xfrm>
        </p:spPr>
        <p:txBody>
          <a:bodyPr/>
          <a:lstStyle>
            <a:extLst/>
          </a:lstStyle>
          <a:p>
            <a:r>
              <a:rPr lang="en-US" dirty="0" smtClean="0"/>
              <a:t>What do </a:t>
            </a:r>
            <a:r>
              <a:rPr lang="en-US" dirty="0"/>
              <a:t>Inclusion Practitioners </a:t>
            </a:r>
            <a:r>
              <a:rPr lang="en-US" dirty="0" smtClean="0"/>
              <a:t>do?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381000" y="1504950"/>
            <a:ext cx="8382000" cy="3505199"/>
          </a:xfrm>
        </p:spPr>
        <p:txBody>
          <a:bodyPr>
            <a:normAutofit/>
          </a:bodyPr>
          <a:lstStyle>
            <a:extLst/>
          </a:lstStyle>
          <a:p>
            <a:r>
              <a:rPr lang="en-US" sz="3200" dirty="0" smtClean="0">
                <a:cs typeface="Aharoni" panose="02010803020104030203" pitchFamily="2" charset="-79"/>
              </a:rPr>
              <a:t>Serve as/find resources</a:t>
            </a:r>
          </a:p>
          <a:p>
            <a:pPr lvl="1"/>
            <a:r>
              <a:rPr lang="en-US" sz="2800" dirty="0" smtClean="0">
                <a:cs typeface="Aharoni" panose="02010803020104030203" pitchFamily="2" charset="-79"/>
              </a:rPr>
              <a:t>SharePoint</a:t>
            </a:r>
          </a:p>
          <a:p>
            <a:pPr lvl="1"/>
            <a:r>
              <a:rPr lang="en-US" sz="2800" dirty="0" smtClean="0">
                <a:cs typeface="Aharoni" panose="02010803020104030203" pitchFamily="2" charset="-79"/>
              </a:rPr>
              <a:t>Resource to colleagues</a:t>
            </a:r>
          </a:p>
          <a:p>
            <a:pPr marL="365760" lvl="1" indent="0">
              <a:buNone/>
            </a:pPr>
            <a:endParaRPr lang="en-US" sz="2800" dirty="0">
              <a:cs typeface="Aharoni" panose="02010803020104030203" pitchFamily="2" charset="-79"/>
            </a:endParaRPr>
          </a:p>
          <a:p>
            <a:pPr marL="365760" lvl="1" indent="0" algn="ctr">
              <a:buNone/>
              <a:tabLst>
                <a:tab pos="2743200" algn="l"/>
                <a:tab pos="5029200" algn="l"/>
              </a:tabLst>
            </a:pPr>
            <a:r>
              <a:rPr lang="en-US" sz="28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Notice</a:t>
            </a:r>
            <a:r>
              <a:rPr lang="en-US" sz="2800" b="1" dirty="0">
                <a:solidFill>
                  <a:srgbClr val="C00000"/>
                </a:solidFill>
                <a:cs typeface="Aharoni" panose="02010803020104030203" pitchFamily="2" charset="-79"/>
              </a:rPr>
              <a:t>	</a:t>
            </a:r>
            <a:r>
              <a:rPr lang="en-US" sz="2800" b="1" dirty="0" smtClean="0">
                <a:solidFill>
                  <a:srgbClr val="C00000"/>
                </a:solidFill>
                <a:cs typeface="Aharoni" panose="02010803020104030203" pitchFamily="2" charset="-79"/>
              </a:rPr>
              <a:t>Share	Shift</a:t>
            </a:r>
          </a:p>
          <a:p>
            <a:pPr marL="365760" lvl="1" indent="0">
              <a:buNone/>
            </a:pPr>
            <a:endParaRPr lang="en-US" sz="45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sz="48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US" sz="48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81100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2" name="Rectangle 2"/>
          <p:cNvSpPr>
            <a:spLocks noGrp="1" noChangeArrowheads="1"/>
          </p:cNvSpPr>
          <p:nvPr>
            <p:ph type="title"/>
          </p:nvPr>
        </p:nvSpPr>
        <p:spPr>
          <a:xfrm>
            <a:off x="1" y="342900"/>
            <a:ext cx="8945563" cy="457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sz="3600" b="1" dirty="0">
                <a:latin typeface="+mn-lt"/>
                <a:cs typeface="Times New Roman" charset="0"/>
              </a:rPr>
              <a:t>Building our Learning Community</a:t>
            </a:r>
          </a:p>
        </p:txBody>
      </p:sp>
      <p:sp>
        <p:nvSpPr>
          <p:cNvPr id="1740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085850"/>
            <a:ext cx="7924800" cy="3886200"/>
          </a:xfrm>
        </p:spPr>
        <p:txBody>
          <a:bodyPr/>
          <a:lstStyle/>
          <a:p>
            <a:pPr>
              <a:defRPr/>
            </a:pPr>
            <a:r>
              <a:rPr lang="en-US" b="1" dirty="0">
                <a:solidFill>
                  <a:srgbClr val="0000FF"/>
                </a:solidFill>
                <a:ea typeface="MS PGothic" charset="0"/>
              </a:rPr>
              <a:t>Go </a:t>
            </a:r>
            <a:r>
              <a:rPr lang="en-US" b="1" u="sng" dirty="0">
                <a:solidFill>
                  <a:srgbClr val="0000FF"/>
                </a:solidFill>
                <a:ea typeface="MS PGothic" charset="0"/>
              </a:rPr>
              <a:t>greet</a:t>
            </a:r>
            <a:r>
              <a:rPr lang="en-US" b="1" dirty="0">
                <a:solidFill>
                  <a:srgbClr val="0000FF"/>
                </a:solidFill>
                <a:ea typeface="MS PGothic" charset="0"/>
              </a:rPr>
              <a:t> </a:t>
            </a:r>
            <a:r>
              <a:rPr lang="en-US" b="1" dirty="0" smtClean="0">
                <a:solidFill>
                  <a:srgbClr val="0000FF"/>
                </a:solidFill>
                <a:ea typeface="MS PGothic" charset="0"/>
              </a:rPr>
              <a:t>5+ </a:t>
            </a:r>
            <a:r>
              <a:rPr lang="en-US" b="1" dirty="0">
                <a:solidFill>
                  <a:srgbClr val="0000FF"/>
                </a:solidFill>
                <a:ea typeface="MS PGothic" charset="0"/>
              </a:rPr>
              <a:t>people, </a:t>
            </a:r>
            <a:r>
              <a:rPr lang="en-US" sz="3600" b="1" i="1" u="sng" dirty="0">
                <a:solidFill>
                  <a:srgbClr val="0000FF"/>
                </a:solidFill>
                <a:ea typeface="MS PGothic" charset="0"/>
              </a:rPr>
              <a:t>especially</a:t>
            </a:r>
            <a:r>
              <a:rPr lang="en-US" b="1" dirty="0">
                <a:solidFill>
                  <a:srgbClr val="0000FF"/>
                </a:solidFill>
                <a:ea typeface="MS PGothic" charset="0"/>
              </a:rPr>
              <a:t> anyone you do not know as well ….</a:t>
            </a:r>
            <a:r>
              <a:rPr lang="en-US" dirty="0">
                <a:ea typeface="MS PGothic" charset="0"/>
              </a:rPr>
              <a:t> until you hear the chime</a:t>
            </a:r>
            <a:r>
              <a:rPr lang="en-US" dirty="0" smtClean="0">
                <a:ea typeface="MS PGothic" charset="0"/>
              </a:rPr>
              <a:t>!</a:t>
            </a:r>
          </a:p>
          <a:p>
            <a:pPr>
              <a:defRPr/>
            </a:pPr>
            <a:endParaRPr lang="en-US" sz="2400" u="sng" dirty="0">
              <a:ea typeface="MS PGothic" charset="0"/>
              <a:cs typeface="Arial" charset="0"/>
            </a:endParaRPr>
          </a:p>
          <a:p>
            <a:pPr marL="0" indent="0"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2400" dirty="0">
              <a:ea typeface="MS PGothic" charset="0"/>
              <a:cs typeface="Times New Roman" charset="0"/>
            </a:endParaRPr>
          </a:p>
          <a:p>
            <a:pPr eaLnBrk="1" hangingPunct="1">
              <a:lnSpc>
                <a:spcPct val="80000"/>
              </a:lnSpc>
              <a:buFont typeface="Wingdings" charset="0"/>
              <a:buNone/>
              <a:defRPr/>
            </a:pPr>
            <a:endParaRPr lang="en-US" sz="2800" dirty="0">
              <a:ea typeface="MS PGothic" charset="0"/>
              <a:cs typeface="Times New Roman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dirty="0">
              <a:ea typeface="MS PGothic" charset="0"/>
              <a:cs typeface="Times New Roman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en-US" sz="2400" dirty="0">
              <a:ea typeface="MS PGothic" charset="0"/>
              <a:cs typeface="Times New Roman" charset="0"/>
            </a:endParaRPr>
          </a:p>
        </p:txBody>
      </p:sp>
      <p:sp>
        <p:nvSpPr>
          <p:cNvPr id="23555" name="Content Placeholder 1"/>
          <p:cNvSpPr>
            <a:spLocks noGrp="1"/>
          </p:cNvSpPr>
          <p:nvPr>
            <p:ph sz="half" idx="2"/>
          </p:nvPr>
        </p:nvSpPr>
        <p:spPr>
          <a:xfrm flipH="1">
            <a:off x="8945564" y="1485900"/>
            <a:ext cx="1951037" cy="3086100"/>
          </a:xfrm>
        </p:spPr>
        <p:txBody>
          <a:bodyPr/>
          <a:lstStyle/>
          <a:p>
            <a:endParaRPr lang="en-US" dirty="0">
              <a:latin typeface="Arial" charset="0"/>
              <a:ea typeface="MS PGothic" charset="0"/>
              <a:cs typeface="MS PGothic" charset="0"/>
            </a:endParaRP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1033849">
            <a:off x="523876" y="2678907"/>
            <a:ext cx="2803525" cy="148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343150"/>
            <a:ext cx="2565400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114801"/>
            <a:ext cx="4343400" cy="1403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4728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8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4" name="AutoShape 4" descr="Image result for resources and tool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5" name="AutoShape 6" descr="Image result for resources and tool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" name="AutoShape 8" descr="data:image/jpeg;base64,/9j/4AAQSkZJRgABAQAAAQABAAD/2wCEAAkGBxQTEBUQEhMSExUVFRYYFxgXGBcWGBYYFxQXFxQWFRcYHSggGBolHBcUITEhJSkrLi4uFx8zODMsNygtLisBCgoKDg0OGxAQGCwkICQsLCwsLSwsLCwsLCwuLCwtLCwsLCwsLCwsLCwsLCwsLCwsLCwsLCwsLCssLCwsLCwsLP/AABEIAIQBfgMBIgACEQEDEQH/xAAcAAEAAgMBAQEAAAAAAAAAAAAABQYDBAcCAQj/xABHEAABAwIDBAUFDAgGAwAAAAABAAIDBBEFEiEGMUFRBxNhcYEiMpGhwRQjJEJicqKxsrPC0SUzNDVSc4KSCFNjg8PhFUTS/8QAGQEBAQEBAQEAAAAAAAAAAAAAAAECAwQF/8QALBEBAAIBAQYFAwUBAAAAAAAAAAERAjEDITNBQ4ESUWFx8CMysQUTIoLBBP/aAAwDAQACEQMRAD8A7iiIgIiICIiAiIgIiICIiAiIgIiICIiAiIgIiICIiAiIgIiICIiAiIgIiICIiAiIgIiICIiAiIgIiICIiAiIgIiICIiAiIgIiICIiAiIgIiICIiAiIgIiICIiAiIgIiICIiAiIgIiICIiAiIgIiICIiAiIgIiICIiAiLlW3ePzwYkWMme1gjjIYH5Rc3uSEHVHOAFyQBzK8iUWzXFudxbTfquYYnR1k+GCsfUuBcWObFa7A0yDKTzO48FrbO7Dy1VG5zqqSK5e1sbb5O9wuNb/V4KeKLpamrdZikDmhzSHNIuCDcEHcQRvC9LQwKhMFLDA4hxjjYwkbiWtAJC31UEREBERARFWK3FHsxiCmY4lktO90jDqG5XWjez+Ek5geBAHFWIsWdERQEREBERAREQEWrX17Imlz3AWF+1VJ+180ulLGwnrLNJzOD2gi40sb2vuvZYy2mOOrUYzK7ovLDoL6G2q9LbIiIgIiICItTFawQwyTEXyNJtzPAemykzUWuOM5TERzbaKO2fxP3TTR1FsudtyL3sQbEX7wvO0WMClgdO5pfYgWBte5/K6niivFybjZZTn+3W+67pNFoYJijKmBs7Lhrr2vv0JGvoW+tMTFTUiLxLKGi7iAO1VPG9rxZ0dKHSPGhc0aN/qPkjxWMs4x1IxmVvRU3Z6jqZZo6mSV4awWIzENkuBcZfja2ObQd6uSYZeKLomKERatdU5Bo0ucdwH1nkFtGzdfVU6rFKhpvksORumBbViWc07hZ4Fzx9fiFImJFsREVBEWpTYlDJI+KOWN747Z2tcCW3va4G7cUG2iIgLDJSscczmMJO8loJ03arMiCD2wYPcMjQLDyLW0+O1fNij8Eaeb3/bK+bbSWo3drox9MLzsQ74KeyWQeu/tXHq9nbpd1gRR+I4hk8lgzO48Q0dtlG/8An3jeGEDvHrXZxWJFp4bXda2+UtPI8RzWzLIGguO4IPaKDdjxvowW4a2Pis1JjjXuDC1wJ46EDtJ4BBLKjYaet2gqZOEEEcQ8TnI9J9avKpOwFK73TiEz7EvqngEXtlFiAL66Zsve0reMxET85pK3YhU9XFJLvyMc7+0ErmWCbLT4pAK2qrqhglc4sjis1rWhxAvfTgdwXQ9pP2Oo/kyfYKhui4/omn7n/eOXNUPS9ElM2RkpqKt7mPa8Znt3tcHC/k8wF0NEVBFqYricVNC6eeRsUbLZnO3C5AHpJAW2EFb2q2idTABoZe4vcgG3EgHT/sqKl2slk/UWyZdXkWYD8l2957APELP0jYCyWIVJJDodTyc2+oPb2rc2ZwONjnyWzEENbms7KAL3HAHXgvLl45zq3WKq6aNJsu6YiWpc53Hy/wAMfmt/quVYqGkhhPkAA2tcm5tyF9w7BovOM1OVpu8RtHnO467gFWjTh4zsnNjqCS5oPcTp611xwxx5W5zlMrux4O5elRdkaupdVTRuBMUZtmOtzfgRoQd6vS6o8veACSQAN5OgHeVRMd6ToWP9z0Mb66c6BsVy0duYA3F+WnavPSuXO9yU7pHRwTzhkzmmxsXNDR6z6uStmBbP09Izq6aFkY4kDyndrnb3HvUGTAaiaSmifUxiGZzQZGA3DXdh9nBb6IqCitqR8Dl+b+IKVUZtKPgkvzPaFnP7Z9nXYcXH3j8ofoyffDmDk+QfTP5rx0oOtQHtkb9RWLopkvRPH8M7x9Fh9q+dKzvgTe2UfZcuEz9Ds9+MV+of2bPRn+7ou9/3jlXcd2me2u6trpC5lwWaNBJ1BBJ0Fu/cVYujP93R97/vHLHtVRRirglyNzyZ2ONgbjq3OFwd+rR6E2kfTiXjz4uUesojC6KWsJLnFzXOOYDOIm88zibyO7B5KueHYJFEBZocRuJAsPmtGjfBZ8IhDYGACwy38TqT6Stxb2eyiIuXLLKdBERdmBV7auZzY3ZSQSGi4365rb+0FWBQW1cd4ndrQf7XD/7UnQR+xrOtpw5zpM2oJzu4dl7epTVDgUMUr52t98ktmcba27AAAq5sHUWje24FpHbxfeb81bfdB5t9YVZbQWGtqmxRvlfo1jS49wFysQq+xp7nD2rDUPZOySncCM7HDgdD5JOiLbn0YxLGfLbL7hoXEgZReSVoNjyPPU2HYVcNkti6XDwfc7DncAHyPcXPcBw10aL8AAFEdFta5sU2HS/rKSRzR2xuc4sPcDmb4BXlSFERFQREQVrpAdaj/wByP7Sw7Ez2pZHc5nW7y1i29to81MG85Ge1a2xkN6Nw/wBVxHgGrz9bs79LuxR1TWVDY22b1j7PkJu5ziNPXYLLtXs+6eMWeWvYQWO1tcG4D231aSqHtm2c1PUgOBzAxEXAcDudfmDoe0DnrdG45NDDDBKGzzSANzA5eHnOGt7dm+y9Fy86Sw2quGybj8YciNHNPcbjwXzHpmmznZnNYfJaDYOdzNt4HbovdHS3mdbzbhz++wA7ibKH26ldBFma3yb2J4MDvNcey+iCZpGmogEtm+WDpvLdSNHEanTsUHgNG+nklgkcZMzs7HneW2DSw9rSPpKJ6OMSqWNkLwHU2pBNw4O+MW/J7O7xsba9tS3r2tewNf5OawJIFnaC+hulicM/vDyTbK03PhobKF6OYz7i6075pJZD/W8u9q8bY13uXDZXkhsj2lrRzcQcrR2/9qY2YpOqo4I/4Y2DxDRdFZNof2Sf+TJ9gqC6KT+iaf8A3PvXqd2g/ZJ/5Mn2Cq/0TH9EQd8v3z0FwX57xrbyuq5JaPrhHHLLEyF8TTGbe6zFmYQ7MWnK4EOOuXhdfoRcxwvogjjqXSyVDpIgQYGWLHxESulbmeD5QDnOO4XuEFQr9qpKikjwuV0lTK2va2aZ1mBrBWZIRYecXZTu3W3rvq5HW9FEsMtPLSzdbaaJ1S2SzDJkndL1rSNxBcRl7l1xBA7c/u+f5hWzs868bj8r8IWDbf8Ad9R/LcvezJ97d878IXCeLHs6R9jR2yb727vb6CCPYvmwMl6Vo5aejRbW1cd4XfNv/a4W+0VXdjq5rI3NdbSR1r9pvzXaNXGZX4BelCf+Wjte58C5fGYww7pD6W+0JcLbxtzggrKGWG3lWzM55m66d4uPFYuj7HDV0Eb3/rWXil+ezTN/ULO/qW5hOLiWRzAbgDfpe992nCxCqWH/AKPxx0G6DEG3YODZmgkC24XGceDEF5xOvETRo5znGzWtFyTz7hxKhp4JSS7Nc795B7gFkxyqLQ4g2N7X5NG+y1NicShqInRg3kjc65J8tzSSQ6+8jW3gFRiwPGHSud1cpLY3ZXg66/wi+vip/G3B1JKR/lu9QURV4e2CczNFussJLbjv6uQjne7Se3sW7Vu+CVA4CN5+ibrOekumx4mPvCv9Eb/g845Tk+ljfyXvpbd8EjH+qPslafQ9JdtU3lI0+kO/JZOmSQNpYSTYdbbxyE29R9C88cD55vpzMR/336/4lujL93R97/vHJtp+tpDykf8AdPXzovN8NjPMv+2Vi28rY2y0jXSMaetdoXAG3VPA0J3E6LefCeDPjT7ytGGn3lnzR9Sgto9qGwvfBG5gfHH1k0j/ANXTxnzXPtq5ztcrBqVN4SbwRn5DfqXLsGmZV4kIJWf+7Uyyg6iR0A+DteDva0SAgc2BdcfthxnVlhrMWqh1kMEvVnVrppuoLxwIjY0ZRbhc95XqXaHEabWeCraG7y3LUsPOwLWm3c+66qi0iM2dr3VFLFUOaWmRuaxGU24Etucp7LlMejvEfmuHqv7FJWWtiLLs8R6/J/EiOd7NwOeZo2OyuDg4GwOlhfQqWkw6rG5zT4EfUVX8BxAQ4i5hOhFvEFdRhla4XBCsb4ZreoTm1jPiZu5x+ogqQ2Vgn68ve0tFtbm9+6yuJiHJfWtA3LNRGjVOebYD3BilNiYHvctqefsDyPLPdZjv6CuigqH2uwYVdHLTkAlzTlvwcBp+Xioroxxk1FC1khvNTHqJb7yWAZHH5zcp77oq2oiKgiIghNrv1Df5jfqK19g/2T/cf7F720Y4wsLWudaS7soJNurfY2Hbb0rB0exPbSESNc33xxGYEEghutjrvuPBcOr2dul3TlVQhxvp4i4/6UfPhbg7OyOIvAsD5thy0Cm0XdxUyn2Wqc5kdPZzjc5S4a9yskeH+8iOR3WGxBLhe4PAjiFvoggZMCbkMYjAaRazCRcct4Ci8QwypdkjgjMMcdiDmbckbtx3BXJEHIdvGVBko6Wokz55Q4DS/nNbrYci5dVZURsAYXsaQBoXAHdyK5rtC7r9o4It4hDb9+Qu/wCRnoVj22wvDo2PrayPMdBo54LyB5LQAQL2HqXXaRNY4x5flnHnLe2qxynZRzkzRaxvAs4HUtI1twWLo0onRYVTMeC1xaXkEWI6x5eAR3OCoewDqGWWNktK10ssj3xMBkmbDGzVjphI8gOJBsbcjpouxrk0IiICIiDnPTbXyR0TWxvcwP6wOsbZrMuAfyWDoVxqWeKZkry/IIyCbXJcHA3PHzQvPT0PgUR+XIPTE78lG/4enXjqe6H/AJFzr+S3udOx2O8R7nD6Ob8Ko+yVOyWSaB4BFw4d9rX+tdDro7sPZ9W53qJXI6bEXUte5z2ua0nKdOR0PcunNmV8l2QiO4EdxIWlJsefiyyDxJ+tTeH7QwyAWeFMMcCLjVVKV/Z7Z8wOL3PLyRYXtp6FH9KWDmai66PSamcJo3cshzeogH+lXJaeLVsUUTjO5rWkEWJHlaatA4qNKtP+k8NjqIj1b5GNdzDZG6PY+3C4c0+lQuzWzLqdz6mRj+tscuQg5ewWPHmpfolgLaSZwv1MlVI6EH+AtYHEfJMgkI53vxVwfRtPAjuQVCnq5I4DJVvcXSOAaHb2jg2wHDUlTD8RgdSysika49TJ2EnIbmxWap2aikcHSGR5G67hYdwAWOswWGKCZzGaiKSxOvxCgonQXVAmrjFrjqj3+eLrb6eZPgUDeJqAfRE8fiVJ6LsfjosRkEzgyKUOjLjua5r7sLuQ84eKkumjaeKeaCnge2QQlznuabszOADWgjQ2F93NZ5LzdC6KT+ioO4/aK5f04G2IDvhP0HD2LpfRE++FxHtf9srmXT2LV7T8iA+uUexTLSB1XoskLsLhJJJvJv5CVwHqVZ2m2anp8SNdTEBkrg91yAGSsbYOBPk6tLhZ1g4G1wdRYuib90wdvWfevVvc0EWIBB3grUaI5o/pQEYAkMGa2pyztueOmQ+onvUM/pPmqJOqphLMSbDqoxGwA6Xc94c/6LfFdLm2TonnM6kpyf5bfyUlR0MUTcsUccY5MaGj1BVN7nGFbT1hJzCWNw3NlyvDrHWwLGOPgSewqz0G10b7Rzt6tzjlBGrCTpqfOjOo0eBa6sdTTMkGV7WuHIi/iORVYxjZLN5cT3XDbZCRqBqGNfvaCSb3JUVo4vshDM7r2EjN5Wdly0m+rrtvZaVXDUUsLpI5TIGAGwIJ3gd/HktZktRRyWYS08WO8x5bmJDB8WJtyTk1JO46q07MbSRVodG9rBKywc02IfZrS98YN7sBNlKEhsvWyTUzJJWZHOF7e1S6+AW0Gi+rQLnlPCaLaHK0e9YhGbgcJI2PkB+jN/cFJ4rtm8yPpqGmmqZmOLXHKWxMcN+ZxIHhcX4XTZzZyoNSMQr3sdM1rmxxxm7Iw7QkkjV9tNNAHO33uoLgiIqCIiAiIgIiICIiAiIg41S4pFDj9RPUOyBpkFyL7rBoAGpNgFHbV41Pi9SyCFpbEw3aDwB06yTtPBq6fjuw1LVSmd4kY8+cWOsHW0Bc0gi/at3AtmKelbaJmvEnUntJW8tp5Rv+aMxii9g9jY6FheLukeBmcd9hwA4BW5EWGhERAREQc06eGn3BGR/muHphkCiP8OesFSflRD1OPtXS9ptnoa6HqJ8+XMHDKbEEAjfY8ytXY7ZCnw5j46fPaRwc7Oc2oFhbTQLNbxYVF12Dtfvax3Y64+kPaCpRFoUfHdk3OheIGZZNMti23nDNrpwzcFZtnqB8FOyKR+dzWi57VJIpEUNPF4pXQvbTvbHKR5D3DMAbjeOOl1WaXo+ic8S10stbJx6w5Y+4Rt3t7HEhXJFR5jYGgNaAAAAANAANwA4BekRAXmRgcC0i4III5g6EL0tfEJHNhkcwXcGOLRzcGktHpsg4f0p7MU1PUtdS2GYEyx3JDTfyXXJuM3LsvxVd2SpaWevhirMsUWtxcta53xGOdfyQfYOasWxuz8E9e73fM9xkbmY0uLRK9xJc0u5jlcKR6S9ksPp2xtp7xTucPIa4uBZ8Zzwb5bcDp+WPVr0dL2TgjjidHE1rGMe4Na3QAX4Lj3+IOL4ZG7nFH9F7wftBX/omBayoizOexkjMhcb6GMXaDxAsrrV4fFLbrYo5LbszQ63dcK6xuRW+igfoelPNjj6XuKtq8QxNY0Na0NaNwAAA7gNy9rUIIiICIiDXrKJkrSyRoc07weV729SicP2QpYagVMTHNkaHAWc7KGv3tyXtl7OwclPIgIiIPgC+oiAiIgIiICIiAiIgIiICIiAiIgIiICIiAiIgIiICIiAiIgIiICIiAiIgg8V2SpKgkyRAEm5LCWG++/km1+3esY2NpCbyRdabg3kc59yNxdc+V4qwIpULbWpKJsZdkAaDbQCw0WyiKoIiICIiAiIgIiICIiAiIgIiICIiAiIgIiICIiAiIgIiICIiAiIgIiICIiAiIgIiICIiAiIgIiICIiAiIgIiICIiAiIgIiICIiAiIgIiIP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7925" y="177800"/>
            <a:ext cx="6788150" cy="47879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6342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52400" y="133350"/>
            <a:ext cx="8153400" cy="1005840"/>
          </a:xfrm>
        </p:spPr>
        <p:txBody>
          <a:bodyPr/>
          <a:lstStyle>
            <a:extLst/>
          </a:lstStyle>
          <a:p>
            <a:r>
              <a:rPr lang="en-US" dirty="0" smtClean="0"/>
              <a:t>What do </a:t>
            </a:r>
            <a:r>
              <a:rPr lang="en-US" dirty="0"/>
              <a:t>Inclusion Practitioners </a:t>
            </a:r>
            <a:r>
              <a:rPr lang="en-US" dirty="0" smtClean="0"/>
              <a:t>do?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381000" y="1504950"/>
            <a:ext cx="8382000" cy="3505199"/>
          </a:xfrm>
        </p:spPr>
        <p:txBody>
          <a:bodyPr>
            <a:normAutofit/>
          </a:bodyPr>
          <a:lstStyle>
            <a:extLst/>
          </a:lstStyle>
          <a:p>
            <a:r>
              <a:rPr lang="en-US" sz="3500" dirty="0" smtClean="0">
                <a:cs typeface="Aharoni" panose="02010803020104030203" pitchFamily="2" charset="-79"/>
              </a:rPr>
              <a:t>Create change in partnership with leaders</a:t>
            </a:r>
          </a:p>
          <a:p>
            <a:pPr lvl="2"/>
            <a:r>
              <a:rPr lang="en-US" sz="2900" dirty="0" smtClean="0">
                <a:cs typeface="Aharoni" panose="02010803020104030203" pitchFamily="2" charset="-79"/>
              </a:rPr>
              <a:t> </a:t>
            </a:r>
            <a:r>
              <a:rPr lang="en-US" sz="2900" dirty="0">
                <a:cs typeface="Aharoni" panose="02010803020104030203" pitchFamily="2" charset="-79"/>
              </a:rPr>
              <a:t>A</a:t>
            </a:r>
            <a:r>
              <a:rPr lang="en-US" sz="2900" dirty="0" smtClean="0">
                <a:cs typeface="Aharoni" panose="02010803020104030203" pitchFamily="2" charset="-79"/>
              </a:rPr>
              <a:t>ction </a:t>
            </a:r>
            <a:r>
              <a:rPr lang="en-US" sz="2900" dirty="0">
                <a:cs typeface="Aharoni" panose="02010803020104030203" pitchFamily="2" charset="-79"/>
              </a:rPr>
              <a:t>items (top 10 list)</a:t>
            </a:r>
          </a:p>
          <a:p>
            <a:pPr lvl="1"/>
            <a:r>
              <a:rPr lang="en-US" sz="3500" dirty="0" smtClean="0">
                <a:cs typeface="Aharoni" panose="02010803020104030203" pitchFamily="2" charset="-79"/>
              </a:rPr>
              <a:t>Set timelines </a:t>
            </a:r>
          </a:p>
          <a:p>
            <a:pPr lvl="1"/>
            <a:r>
              <a:rPr lang="en-US" sz="3500" dirty="0" smtClean="0">
                <a:cs typeface="Aharoni" panose="02010803020104030203" pitchFamily="2" charset="-79"/>
              </a:rPr>
              <a:t>Environmental scan</a:t>
            </a:r>
          </a:p>
          <a:p>
            <a:pPr marL="365760" lvl="1" indent="0">
              <a:buNone/>
            </a:pPr>
            <a:endParaRPr lang="en-US" sz="45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sz="48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US" sz="48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574039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52400" y="133350"/>
            <a:ext cx="8153400" cy="1005840"/>
          </a:xfrm>
        </p:spPr>
        <p:txBody>
          <a:bodyPr/>
          <a:lstStyle>
            <a:extLst/>
          </a:lstStyle>
          <a:p>
            <a:r>
              <a:rPr lang="en-US" dirty="0" smtClean="0"/>
              <a:t>What do </a:t>
            </a:r>
            <a:r>
              <a:rPr lang="en-US" dirty="0"/>
              <a:t>Inclusion Practitioners </a:t>
            </a:r>
            <a:r>
              <a:rPr lang="en-US" dirty="0" smtClean="0"/>
              <a:t>do?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381000" y="1504950"/>
            <a:ext cx="8534400" cy="3505199"/>
          </a:xfrm>
        </p:spPr>
        <p:txBody>
          <a:bodyPr>
            <a:normAutofit/>
          </a:bodyPr>
          <a:lstStyle>
            <a:extLst/>
          </a:lstStyle>
          <a:p>
            <a:r>
              <a:rPr lang="en-US" sz="4000" dirty="0" smtClean="0">
                <a:cs typeface="Aharoni" panose="02010803020104030203" pitchFamily="2" charset="-79"/>
              </a:rPr>
              <a:t>Keep momentum</a:t>
            </a:r>
          </a:p>
          <a:p>
            <a:r>
              <a:rPr lang="en-US" sz="4000" dirty="0" smtClean="0">
                <a:cs typeface="Aharoni" panose="02010803020104030203" pitchFamily="2" charset="-79"/>
              </a:rPr>
              <a:t>Support coach colleagues</a:t>
            </a:r>
          </a:p>
          <a:p>
            <a:r>
              <a:rPr lang="en-US" sz="4000" dirty="0">
                <a:cs typeface="Aharoni" panose="02010803020104030203" pitchFamily="2" charset="-79"/>
              </a:rPr>
              <a:t>Identify unique needs of department</a:t>
            </a:r>
          </a:p>
          <a:p>
            <a:pPr lvl="1"/>
            <a:r>
              <a:rPr lang="en-US" sz="3700" dirty="0" smtClean="0">
                <a:cs typeface="Aharoni" panose="02010803020104030203" pitchFamily="2" charset="-79"/>
              </a:rPr>
              <a:t>Share Department examples, good practices</a:t>
            </a:r>
          </a:p>
          <a:p>
            <a:endParaRPr lang="en-US" sz="4500" dirty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sz="48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0" indent="0">
              <a:buNone/>
            </a:pPr>
            <a:endParaRPr lang="en-US" sz="4800" dirty="0" smtClean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42503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828800" y="1188445"/>
            <a:ext cx="5638800" cy="274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165735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Step </a:t>
            </a:r>
            <a:r>
              <a:rPr lang="en-US" sz="3200" b="1" dirty="0"/>
              <a:t>7</a:t>
            </a:r>
            <a:r>
              <a:rPr lang="en-US" sz="3200" b="1" dirty="0" smtClean="0"/>
              <a:t>:</a:t>
            </a:r>
          </a:p>
          <a:p>
            <a:pPr algn="ctr"/>
            <a:endParaRPr lang="en-US" sz="800" b="1" dirty="0" smtClean="0"/>
          </a:p>
          <a:p>
            <a:pPr algn="ctr"/>
            <a:r>
              <a:rPr lang="en-US" sz="3200" b="1" dirty="0" smtClean="0"/>
              <a:t>Track and Adjust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75423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077200" cy="1047750"/>
          </a:xfrm>
        </p:spPr>
        <p:txBody>
          <a:bodyPr anchor="b">
            <a:normAutofit/>
          </a:bodyPr>
          <a:lstStyle>
            <a:extLst/>
          </a:lstStyle>
          <a:p>
            <a:r>
              <a:rPr lang="en-US" dirty="0" smtClean="0"/>
              <a:t>Challenges and Advice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428750"/>
            <a:ext cx="8610600" cy="3505200"/>
          </a:xfrm>
        </p:spPr>
        <p:txBody>
          <a:bodyPr>
            <a:normAutofit/>
          </a:bodyPr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Goal setting early on</a:t>
            </a:r>
          </a:p>
          <a:p>
            <a:pPr marL="0" lvl="0" indent="0">
              <a:buNone/>
            </a:pPr>
            <a:endParaRPr lang="en-US" sz="800" dirty="0" smtClean="0"/>
          </a:p>
          <a:p>
            <a:pPr lvl="0"/>
            <a:r>
              <a:rPr lang="en-US" dirty="0" smtClean="0"/>
              <a:t>Understand departments are at different levels</a:t>
            </a:r>
          </a:p>
          <a:p>
            <a:pPr marL="0" lvl="0" indent="0">
              <a:buNone/>
            </a:pPr>
            <a:endParaRPr lang="en-US" sz="800" dirty="0" smtClean="0"/>
          </a:p>
        </p:txBody>
      </p:sp>
    </p:spTree>
    <p:extLst>
      <p:ext uri="{BB962C8B-B14F-4D97-AF65-F5344CB8AC3E}">
        <p14:creationId xmlns:p14="http://schemas.microsoft.com/office/powerpoint/2010/main" val="3971877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76200"/>
            <a:ext cx="8077200" cy="1047750"/>
          </a:xfrm>
        </p:spPr>
        <p:txBody>
          <a:bodyPr anchor="b">
            <a:normAutofit/>
          </a:bodyPr>
          <a:lstStyle>
            <a:extLst/>
          </a:lstStyle>
          <a:p>
            <a:r>
              <a:rPr lang="en-US" dirty="0" smtClean="0"/>
              <a:t>Challenges and Advice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52400" y="1428750"/>
            <a:ext cx="8610600" cy="350520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endParaRPr lang="en-US" sz="800" dirty="0" smtClean="0"/>
          </a:p>
          <a:p>
            <a:pPr lvl="0"/>
            <a:r>
              <a:rPr lang="en-US" dirty="0" smtClean="0"/>
              <a:t>Inclusion Practitioners enter at different levels of competency</a:t>
            </a:r>
          </a:p>
          <a:p>
            <a:pPr marL="0" lvl="0" indent="0">
              <a:buNone/>
            </a:pPr>
            <a:endParaRPr lang="en-US" sz="800" dirty="0" smtClean="0"/>
          </a:p>
          <a:p>
            <a:r>
              <a:rPr lang="en-US" dirty="0" smtClean="0"/>
              <a:t>Leading from the middle</a:t>
            </a:r>
          </a:p>
          <a:p>
            <a:pPr marL="0" indent="0">
              <a:buNone/>
            </a:pPr>
            <a:endParaRPr lang="en-US" sz="900" dirty="0" smtClean="0"/>
          </a:p>
          <a:p>
            <a:r>
              <a:rPr lang="en-US" dirty="0" smtClean="0"/>
              <a:t>Communicating across campus/working with 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517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4" name="AutoShape 2" descr="data:image/jpeg;base64,/9j/4AAQSkZJRgABAQAAAQABAAD/2wCEAAkGBxQSEhQUEhQUFhQXGBcXFBgXFxQcFBUXFxcWFhUYFxQYHCggGBolHBQUJDEhJSkrLi4uFx8zODMsNygtLiwBCgoKDg0OGhAQGiwkHyQsLCwsLCwsLCwsLCwsLCwsLCwsLCwsLCwsLCwsLCwsLCwsLCwsLCwsLCwsLCwsLCwsLP/AABEIAOEA4QMBIgACEQEDEQH/xAAcAAEAAgMBAQEAAAAAAAAAAAAABgcBBAUDAgj/xABKEAACAQMCAwUDCQMICQQDAAABAgMABBESIQUGMRMiMkFRYXGBBxQjQlJigpGhM3KxJFNzkqKywdEVNENjk7O0w9LC4ePwFhcl/8QAFwEBAQEBAAAAAAAAAAAAAAAAAAECA//EAB0RAQEBAAIDAQEAAAAAAAAAAAABEQIxEiFRQWH/2gAMAwEAAhEDEQA/ALxpSlApSlApSlApSlApSlApSlApSlApSlApSlApSlApSlApSlApSlApSlApSlApSlApSlApSlApSlApXlNOqdT7h5n2AeZqMcW5rCs0cIaSUdY4l1yD9/BCRDfq7qR6GglLyBepA99cTinOFnb5Es6AjquRr/qeL9KgPMd7Lg/OriK2VvqBu2uGX3DShHtVTj7RqBPdQFiLa3ecg+OUyuPZ3IezCj2OWrUjNq1rz5XLNfAssntVGA/Nwtcp/loT6ltKfeYh/wByoHFLeHdFhhH3UtV/tKjP+ZzX3i9fc3bjqO7NcjoSD4QPMVfG/E8k3/8A3MB1tX+DR/8AnW3a/LLbnxwTL7cAj+wWqt7Y3TBil5KdLMh1TXXVevUnI3pKLw5y6SY2IYQvnYHrPH7R51fH+HkuXh/ym8PlwO2CE+UgKflrwT8BUotOIRSgGN1bPTB3/LrX5kvHIB7a0XGMFo9ceOn11Lwjr0KedeNlMkZza3UtsfJZdoif6WLKH8SKKzkWV+q6VRHCflPvrPSLyMSxN4ZFKkN+7IpMbnborLj0q0eWOebS+H0UgD+aNsw8twcH8+vlmpi6k1KUqKUpSgUpSgUpSgUpSgUpSgUpSgUpWCaDJrmcS4ukQyT1OFwCWdvsRoN3bboK8eIX5OBGNRbwLnAYfbZvqxg/E+VQjmDmfsJextR84v2GguBlIRt3EUbDBx3emfFk90B0eYOLLEnaXspgRgSsCMDcyj77jwj1VdKjzaoTccfup00Wka2VqCcFR9IT5kkYw3T7J38RqQWHJ6QBr3i0hklyDp1E94+FQepbyAHTHUDYcbjV+zfSzkW9mpVIIo494xhjgKowM6Sc4zt0HSt8OMY5cq4NvwyIHLjW5Y5Mh1Fmz5LjBPn0J3612rPhUzgAIQBnBc6RjJ07bsNsfVrvzraWEayzHQJCFDBHd2OksASoLdFPX0qUpbBfKunlJ0xm9obZ8ptjvMuMk4Ck4ySdm1DPX7Nc3hF5YPbNcmWWOISFPpEi1M5VZcIiK5bZ/wBDVkMux9x/hVdfJJw2Kfhskc0ayIbnOltxlYLYqdvb/Ejoaz51ZI0LTj3C4yyo9yAztIxMUZBZjliAVLAezFSfhfDre5j7S2ljkQsckxnUG2OlgGQocEdV6etfXMXHeHWSmJoYHbp2EcUJA6bSd3TH189/QGtH5L+DyxfOZ5IzCk5XsojnKqpkbOk7hQJAoyATgn0qeVXG2/LWMnQckk5jcZ9BlX042AGxbpXBvOUklLDbWScAgpNpXbOMAsOpyQRuKszFeU8KuNLqGXrhgCMjocHz9tXyv6mKRm5fuLYu0DNpJIdSFKvp2IdD9HKM6huB0OBXJjVGkBX+S3APdILiAt6fbtyc9O8p+6KuZZIpDNFbSRySQ5V4pC+EbLKAZdJYDUrZzrzjbHWosvJAe30ztm43eU/YZySQudjGOmR3SQSPY9Xpdsb3JXyhzQsLa+8QxjVgMw8ijDut8Dg+Q6tVu2d2kqhkOR+oPXBHkdx+dfmu9R7cCG9jaa2bPZsNpUz9aJm88bmN+vTOOki5X5jl4a0faS9tYy7QXPeITc9yYeIKDnKndNyv1lrPKNSr5pWpw6/WVcjYjGoZBxkZBBGzKRuGGxFbdYaKUpQKUpQKUpQKUpQKUpQK43Er8E6R3skgLnHaEeLJ8o1+sfh12pzNxlLaJmdtIClmI3YKMDujzckqqjzLD21AOP8AMEtsgRB/L7nASMbm2j3CINzll33837RuigUHpzPx6XtPmNiS93KcTyjqnUlVP1MDb7gGPFkiR8qcrQcNiLsQ0unMsp/uoPIb423P6U5F5UWxiy/euJN5n6n10A+g/U17cYn7V+zHgQ977zf5Dp78+yrJvqJfXuuVdK13KJHGFXaNT9Uev7x8z/gBUd+VeEJw9cfzyf8AKn/yqcwxACo58ovA5ry0WKAKXEqudTBRpEUy9T55ddq3b+Rz7cf5Wh/I7Uf71f8AkvVhyDc++oj8oPA5rqCBIFDMkgZgWRcDs2XYsQDual0h3PvqK85BkEew/niq4seUeIwWItoZYkZpneUpK41RmKFEAk7PUO9G+QMbY3PSrINYoKr4PyTxG1ftIfmev6rMQ5TrkpriOknO5G9Trlpb4dp8/aJjlOy7PTt4terCr9z9a7NYomsmvk1k1g1RAOQD/wD0eL/0x/6i5/yqbXVssgww9xHUe4/xByCNiCNqi3JXCJobziUksZVJpdUTEqda9tcPkYJxs6dcdal5qQrg8ZsFmUwyIGL5AJB7M43LE5yrrjOkHJ6qcBilfy2jcMlaOZTNYT7SKf0cYxomXAORjUB1BAK21NGGBBGQf8NwQRuCCAQRuCMiuRxHhizhop++pHdHTUNgXOP9oCR02GxA32132S45HKl09hLHbNKHgk34dOT3SG73zaRseE+W3dO4HiVLVsroSLqGR5Mp8SMPEre0f+/SqR4VbiN34TeMTFJ3rOXYFHOSmknw5IOx2DAjoxzO+UuMyYYXG1xAVivB/OR79jdAddwN/cwO64rGOkqd0oKVlSlKUClKUClKUCvieUKpY9AMmvuq++WfjvYWXYqcPPlPaI8fSn3acr73FBDeI82C5uXunBNrbMGQfz9wdQtxuOiKJHAPhZjnxCudwfjLW84vbkjtpRqVnXMUSsMIoGcqdOkj0UJ56q50XDw0sdswzHbKZLgeTzNpMqkj73YweuIya6wDTyBCDljqkyB0zny23Pl6A9K7cOP658uSU2nOkrzRRySMDOQIgsagYJ0gluoyfyravecLK2cxPIS6nD6EZgreYYjqR5gZI99RvjEHZ8S4YB5d78nJ/wAK3vkdsY5bGRpY0kaSYo5dQxZeyhOklh0y7n3tmpf4JzZXSTRrJE6vGwyrL0O+D7iCCCDuCDXvUG+STaC6QE6VuSFBJOO4gPX91anJrIwaxQ1jNANYNDSiMUpQ0GKxWaxQYrFZrBqo0L7jNvCcTTxRt9lnXX/Uzn9K104tbXHciuYjIfBpZdYbBAKo27dTkY3BI861brkyzlnknkjLO+GYa2VMhQC2lCNzjJyeuTUH5xistUcPD4y9yXxiJnZCAD3QSSC2dJ1LsADkiipLzzYQvZl3ZYZIyWjJY6u0GNaBvE5OB3v3G6Cvnh3HjJBFxIDM1v8AQ8QUD9pAd5Gx5936Ue1JB1apBHw5Q8U0qo04jSN5MZIcDOoHoMtrGeveXGKjcRWz4sMEfNr8FH27gmJyrZ6N9IR0/nzUrUWnwWYYMechQDGc51RNvGc+eMFc/dB866VQPk+UwA27ZzZydkM9TaTYMOT56NlJ/wBw1Tys1spSlQKUpQKUpQKovn/iAn4uxPeitEyV8iYl7Zh+NzBGau+5l0IzHyBP5CvzNcXmqG7uDuZpFAPnpZ5Lhv8AkwD41YldLgaMsBkbLPO7O7Z7zLGSqnB2OqRpydx0WpTybZ6yZSPEcL+6Nh+e5/FXBv1aICJQcxokSnbxhQpJyR/tCx+NWDy3ZCOJVA2AAHwFd+uLl3WpxTl+SW/s7hez7KD9oGLazux7qhSD1HUiuJ/+G39q0icNuo0tpDnS5IdM7YB7J8ELga1IYgD0BqwhWa5NONyly+thbiJW1sWLyPjGpyAuw8lAVQPdnzrs5rBNYzQCaxQ1igzWKGsURmsGlYoFYrNYoMUrNYqiq+bIeLXUkiGGbsA7BEjAEborEIzb5ckYPeJHoBW7wm4vLRCtvwkKSO830pkfHk0hJJ93QeQFWMa+c0w14BNcYDjSWUahjwsQCdj5qf4VGufoBcWTMDiaIiUaclo2TIkBx0AGvc7ZQVKq1yyd+N2GG30kjJVxhsL1O4fp61aObw/iAllsbo7JewtbzgdO0KtIoJ9kkVwvvmqf8LnLxKW8Qyr/ALyEo36qapjl2Vl4Xcoc9pYXJlX1AiZbl9jjGWgmX8VW/wAIca5lB2JSRf3XUD9Wjc/Gubo6dKUqKUpSgUpSg4PPV32Vhcv5rG5HvClv8KoK2t8rYxeUlwcj7rNaxf8Abl/M1dvyqtjhlx7VI/MEf41TPDm/lNgPRdXsz84vD/6B+lbjNdiNjLOmVPfl1E93GxMvkc/V9KmV1zXZ2p7OWYaxsyorOy+xtIIU+wnNQvle4MlzEpjlTGohmUachGUY3697PwrW4Hcx8LLrxGwMj6srOVRwwI30drhCCQW1BsnVgjaunOscYs7gvMlrdnEEys+CdBDLJgdSEcAkD1GRXVqkuaeMo7Q3VnZtaiNtSTadIlkA1AaUGjYKc4JJBIO1XcT8PZ6eyuavmsZrJrFBisVk180RxebuYDZQrIIjIWcL5iNfM63A7pIyF9p88Yrc4JxeK7i7SFsjoynxxt9l18vYeh8q254lZGEiq0ZBDh8aCp6hs7YqoeISJYXYbh90jA7YB1qgJHckfBWRd8g5JGN9wCQuGlVM/Pl/gxqY3fJAdIgz+eyhe6eh30mu7yVc3scsr3pcpIqgdo41qyt3dMWe4uGfIwvRdquCeVisisUGKxWawaIwa1p7yNDh5Y0JGQHdFJHTOGIONjv7K2Ca4PHeU7a8kEk6uXCBAVcqNIZmGw9rtQdIcQhPSaH/AIsf/lWRdIGB7RArKwzrXSSjLgas4J+kbaqk5htrWGVobeGVWjcq7ySZVsDYIuOntJzt0qx+BPBa28BE6mNg+JG7oZnIZgFO67oRpO4070XHK5djU8Q4tBkFJkifbBUhmBcjyP8ArBFTXkW7MkNm58UlnEW98YTP6ymoZwa6R+OXDRurq1m2SpyCVNsOvqNNSrkLaGyHpFcL8FlQD+7Wa3Ok2pSlZaKUpQKUpQRT5UI9XDZ/YufyzVKWhxNw9vUhPzuZx/3RV986W3aWVwnqhFfniSfTBBL/ADUzN+XYSKPzSStRmphy038oj7rYydzpx+zk9ufIeVdFeG8Zt3dre6SdHJbEmkEE/ccYQDbZHx7BWlwxglwQATpdd8bBe0CscnAI0semasWLpXTn2xx6Qy15WvLqeOfikyOsR1RwpgjOxw2kBQuVGfEWxgkCpwxr5rFYVkmsHoT5DqfIe8+VVzzDz/OkskMMKxsjshZ8yOdJIyqDAGcZGdWxqOzWd/ekdu7kbftWwv4YFGx9yirJqLF4rztZwZHa9qw+rCA528teRGPi1RLiPykzyHRawqhPQtmWU+5QAoPsw1ffDOQhsZNcnv7ifkDq/UVK+H8uLGMKFjHmI1Az7z1b41fH6K8m4VfXhDXMjY2I7dzge1YFB0n8K10rbkhCMapXYjxAKij2hTqJ+JqxIeFxr5ZPtrbWMDoKehUHEeW5rPvwGQsDkkeIY8xjxDHVT+o6SrkjjcN33JMLcDfT9WQDfVH8Oq9R7RUymgDdagfNvJZJM9plZQdRVTp1Eb6kI8L+flk+h63fgsADFCahXJnOwmxb3Z0z50q5GkSnppcfUlztjYE+h2qakVkYr5NZr5qgahfGuO8QtZ3ZrVZrU4CdlqLKB5s4UkMfMMmnoAdsmZmvnNQQS75ze8ieCC0mJkUodXeC52yFVcZHkSRjY1IOX+G9hDDDNoLYlcg6SAxaPYZ2JAbqPbXcLn1NeKEGQjbIVcDbPeLZ2/AtURjhaD/Tl1pChUs9J0gAZf5sRsPfUm5DbMViR0aCeT4PJEw/v1EODXQW541ddFiCoMD+ZLlwAPuwCp3ybZ9kIIvOCzhQ+98A/wDT1hudJXSlKy0UpSgUpSg8buHWjp9pSPzGK/Nd3Z6RdwnOUk7RR7AzJ/duM/hr9NVR3yjWAt+Jam2inU6j7GBSQ/BX29qVqJWrwGfWItWo9pFobSN8hezbc4AOQTuR1qyuG3BeNGIwxHeH2XGzrn2MGHwqo+XJTHrjfZ4nJIGTsTpkAxucOv8AaqzuCT5JGCA30iZxk+ESYAO3eKtvvmWul9yVzb1/xKGAAzyxxA7LrdV1H0UE5b4VrWXMNrMwSK5hdz0UOA7fuo2C3wFVzzDdRvxZ3SFr9VUI8IWTCMg0MqlFOpVYFs4K6nYe2tbnOaIxBV4U9q2V+lZXQDB8IAQKxPTc7eQzWFWjccGhaQyFAHPjKgAuRgAsRuxwAN/ICtqG1RPCoHwrw4LdLLbwukvbKUUdpgjWyjS5IO4OpWyDuDmtyrozWKxmlQZpWKVUZr5YVmsUEN5y5NW5Bkjws2Ov1ZMeT+30b88jGObypzo0LfNeIZUr3VlfxJ6LMfNemJPTGSR3qsM1G+auWI7tc+GUDuOBuPusPrL7PLyoJIwr5NVhy7zLNw6T5reqxhHhO5aIeTRn68X3eo8uhWrMilV1V0YMjAMrKQVYHoQR1FB9Gvkio5zjzUtmojjHaXUmBFHgnGo4VnUbnJ2VRux26ZNRHk6ymi4wRdHVcGF3kJILZeNWwWG2QCBgbDGBsBTTFo4rT+cxrHLM+lkTW7eFgBGMfqIwfxV73cmleuCe6D6E/W/CMt7lNRf5RrnTaRwwhTLcskMOMZ0ZGdLfZJ7NNvKSrRzOW7UtwxVb9pf3eDnzUusUm3oYkumq2+AjU08nk0mhf3YlCEfCQTVCbSBYriONQWi4dbf15WVoYx+9hbn/AIq+tWFwq17KFEO7BRqPq53c/FiT8a510bVKUqKUpSgUpSgVBvlZ4Gbi07RBl4TqHqR5j27EgfvVOa+JYwwKsMgggj1B2NWD8z/OtLRXIyRjs5seeAB/aQKw9WR/Spxw/i8xeKO3gaVkZJDIWCQiM6gQrHxsyFgF2wWU+VcXmjgXzK6kjk2tpjgMBnQfErafYcnHmNYHnTlLiLW8rW0oOtM6ACO8OulSSAdiCpyAVPoK6S/jnfroWfDL+xeV7BY7i3nYOA2A4GWKhlLKwZdRGxPTcA7D34hecWu4ng+ZpCkilJGY47rDDbu+3wBPpvUqtJCh1Np0SNk6c4idsb5PVXPU4GHbOO8SOlWRzOWOEfNLaODVqZdRZh0LOxZtOd8DOB7s106Vx35pswSDdQggkEFxkEHBB+INB2KxXLg5ktHZUS5gZmIVVDrlmJwAB5kmupRDNeEluC2rLDr0xvsq/lgdPU52r2rGao8VtQCDlsgk743yQcdNhlRsMV7GlYNMNCawaZrxa5QHBdAR1BZcj3jNUc3mHgMV1HokG43Vh4kPqp/iOhqBcM4lccHm7KZTJbs2cDowzu8RPhf1Q7Hz8mq0O3XydP6y/wCdafF+Fx3EbRyqGU+XmD5EHqCPWgrnhfLd/JJ89tbm2ZpC5WUuzONWzArJAdDgd0jqBt0rVht+If6UZBPF897PLP3dGjs12x2WPCVHg8vjXu8d1weYuh7S3cgEHZH9A4HgkHkw/Xdan9jxpbqFXt9eGGWB7rxgHSwGdtZIYKc42JztUxde0fF4zcdkzFXACxagVSUnGsxudmOrC/A4zmozaXSXPEZrwlRa2CsEb6rTENl/vY+lc+xIzXR544sIYI4YU1TzEJbIF7yYwhZVbwMMhF6bn7pxr8P4UkYisMgw24FzxFx4XfOVj9oZkAA69nDjo9SrIknKHDmYJ2gIeV/nlwD1RRhbSE+1QkXxgb1qe1zOBWrKheQYllOtx9gYwkf4VwDjYtqPnXTrNahSlKilKUoFKUoFKUoI/wA5cAS7gZWBJx9XxY6gr99TuPXdejGqXu+FyORbMcXkIBtnGwuYRlkVGP1huU/Eh3Ax+iKhfPXKSXKagdDKS6SL4oXO5bbcxsQCw8j3hvnOuN/GbES5N4+LuMwyELIoImXoZF8JK/ZU5IbzXptkGpOs/ZFUdsoxxExOSPuSH4gK565VWOogvXl3w+WaYkDseKw95lGAt4uNpoT4Wcr1HhcZ6HNSjk7mSO8DRyAJc4IkjYHDqvdbQG+qN9UZ3Uk5z1O6ylOa4FxyhYHU726DxO7GScDzZmOJMAdTW/EzpnSC8WwUdZBjxFM+OPpgHvbNjUCorkc7tLLZMtqrSmRxG3Z7kINRkyPLdAhB3Gog4qI4nKfBILm5+dwxGG1hbEC6pS88inPaOZGOlV2woxvsehBsLNc7gFl2FrBFjdI0DfvkapDj1Llj8a380Gc1j/6fQe+sAZNVJxPi0N/PK17cvFaxtiGKNSzSDJAYDSVBwoJZgcawB7AtpSCMggj1ByPzFKrTlq34Wt1G9rd3EbZA7N+4JT0Ve1VVGCSMqSc9BirLNAJqnOPPaf6SvPnSyuNWEWExhy+I+pby06quEmoTccf4jbSs01iskZPca31kqP6VVYn8aqc56DACkQ+OLhOrTNDfQ58y0TDHqVEer8gauC3YFEKv2gKrh8g9oNIw+pQAdQ3yABvUB45xu74lGbaGwlAYqTJLqwulg2zMiqnTc5JxnA3qV8Lj7G3ghRgwREjM2O5nGMoD4gW2B8I1L1wVpFrY4lGsimIqr6hurDKBTtqf2dcDqxG2MFl49vCnD0keRj2KDII05YnYIF83OABjbA8gNupfzxWyGaR9Cjxk7tKcbDGcvJ6egz0XpX3Fr755i7vcxWSf6vBnvT/wyGx3n2yAVUgAst3Ek1u8PvX1HiU6a7mc9lw6AdcHKKynYgYLKG22Mj9WXNh8ncA0gK7B9D9pcyeU93tsP91FgAAbZVRtoIqNclcCuLi4N1cDRMVCxLjaxhYeQxgXDpgKMDQveIGVQWxa26xoqIAFUYUegH8ffWHR60pSsqUpSgUpSgUpSgUpSgUpSgiPNfK0cyDZgEOqN4x9NbN9qP7UfrH+Xliv+N8L7V0W8ZYLs4+bX0efm91gdzWy7pLj6w7w+8Nqu6uLxbgKSq6hUZX/AGkUg+ikPXO28b/eH5E71qX6zYreLmm4tD834kvZyEEQ3IXVE5xgM4TZx0OpPiq9a7vBeDwxQK0TjvAyPPGwIlY953J3WQdcagcAeRrwm4NNAphiUXVsd2srkjtkA87eY92QDy329c1G7ThmmRjwq5aCXOZbG67pJ9zjD9MAtv8AfFaTE4jMoA1oDsM6OoJ6ho2Pl07rNn0FfUFyr4CsCSM46Ng7g6DuB8Kirc7vD9FxG2lt3YFRIilkOR4gpOT5+AyVIIOL21yhWGWGU6TpjJXIOO6DE+CN8dRRnG+GwfdVXraf6KupXmtPnFuxzDIFB7JcsQBqBUNhgpDaSdIIOMg2XPaBFYjWNKkjDyY7oOO5nT5ela/EQ8UMjrK+pI3YZEWMqpO+EzjI9aEVzx28HFuzisrMq2rLTsqLpXBUqzR5AXLBt2z3AAN6tIn259vmfbWlYdpLBE7SvqeNG2EWNTKG2BQ7ZPrXsloHUZaQ5A3DspGR/uyvrVK+ridUGp2VF9WIUfmTitea6IVikbtgE7gqNt8DI1H2aVINfREMK6pBFEWUay2lScjvAsd26nqa4dzzxbR6UjMlxNgALErEsQNzkjf8IaiNvmDh88sJ7KUmVWWRFA+ik0HV2bJk61Ybd5iM46dK8eN80QwAIyGW4cAC2QhnDsu6Oy5HqMDJPp51yb+S8kTNxJHw21AA05zcFdsLjIK5G3eKe419cI4aY0/kUXzWNu615cqTdTA+UEOAxzgd0BF9j+c1rHM4hA7ypLxEdvcttbWEW6r/AEmCRjI7wzjbvsfBUk5e5SluJ+3uWV51OMgA29mBjuxA7SzjA3xpTA66QpkHLXJyxgnDxh/2juc3lx/SSD9inoib4x4dxUzggVFCooVVGFVQAoA6AAdKza3I+LK0WJAiDAGTuSSSdyzMd2YnJJPWvelKypSlKBSlKBSlKBSlKBSlKBSlKBSlKDyuLdZBh1DD2+R9R6H21w+M8rx3ChZESZR4RLntE/o7he+h9u59tSGlXRXk/BZ4FKJcN2XnDfIJoCPQXA6D9/UfZXAveVom3l4ay7ftLCYNF+GE/wCEdXFWlNwqFiToAY9WTKMfxIQaupimxw6OL9lxK8tsfVuIpVA/tID+VbCG5I+j4zbOPan+aNVrtwj7M0yj0yjj85FY/rWrNwAn68ZPq8EbfwK1dTFaML0eLi1qo9Qn/wAIrWaAv+0408g+zbo5P5CQZ/q1aMXLuOpg/DbqD+rGtpODEf7eTHoqwqP0jz+tNMVRa8qW5OUtL+7bPimbsU95z2ZI+JruWXD5VzHE1vaA+KOyi7W4OemplXun2uGHtqfDgcJ8atJ/SO7j+q5Kj8q34olUaVUKB0AAAHwFTVxCeE8n4YSCPS/lNcsJrgevZxg9nD+E+9alVhwiOI693lIwZHOqTHoD0QfdUAeyt+lTTClKVFKUpQKUpQKUpQKUpQKUpQKUpQKUpQKUpQKUpQKUpQKUpQKUpQKUpQKUpQKUpQKUpQKUpQKUpQKUpQKUpQKUpQKUpQKUpQKUpQKUpQKUpQKUpQKUpQKUpQKUpQKUpQKUpQKUpQKUpQf/2Q=="/>
          <p:cNvSpPr>
            <a:spLocks noChangeAspect="1" noChangeArrowheads="1"/>
          </p:cNvSpPr>
          <p:nvPr/>
        </p:nvSpPr>
        <p:spPr bwMode="auto">
          <a:xfrm>
            <a:off x="63500" y="-15081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xQSEhQUEhQUFhQXGBcXFBgXFxQcFBUXFxcWFhUYFxQYHCggGBolHBQUJDEhJSkrLi4uFx8zODMsNygtLiwBCgoKDg0OGhAQGiwkHyQsLCwsLCwsLCwsLCwsLCwsLCwsLCwsLCwsLCwsLCwsLCwsLCwsLCwsLCwsLCwsLCwsLP/AABEIAOEA4QMBIgACEQEDEQH/xAAcAAEAAgMBAQEAAAAAAAAAAAAABgcBBAUDAgj/xABKEAACAQMCAwUDCQMICQQDAAABAgMABBESIQUGMRMiMkFRYXGBBxQjQlJigpGhM3KxJFNzkqKywdEVNENjk7O0w9LC4ePwFhcl/8QAFwEBAQEBAAAAAAAAAAAAAAAAAAECA//EAB0RAQEBAAIDAQEAAAAAAAAAAAABEQIxEiFRQWH/2gAMAwEAAhEDEQA/ALxpSlApSlApSlApSlApSlApSlApSlApSlApSlApSlApSlApSlApSlApSlApSlApSlApSlApSlApSlApXlNOqdT7h5n2AeZqMcW5rCs0cIaSUdY4l1yD9/BCRDfq7qR6GglLyBepA99cTinOFnb5Es6AjquRr/qeL9KgPMd7Lg/OriK2VvqBu2uGX3DShHtVTj7RqBPdQFiLa3ecg+OUyuPZ3IezCj2OWrUjNq1rz5XLNfAssntVGA/Nwtcp/loT6ltKfeYh/wByoHFLeHdFhhH3UtV/tKjP+ZzX3i9fc3bjqO7NcjoSD4QPMVfG/E8k3/8A3MB1tX+DR/8AnW3a/LLbnxwTL7cAj+wWqt7Y3TBil5KdLMh1TXXVevUnI3pKLw5y6SY2IYQvnYHrPH7R51fH+HkuXh/ym8PlwO2CE+UgKflrwT8BUotOIRSgGN1bPTB3/LrX5kvHIB7a0XGMFo9ceOn11Lwjr0KedeNlMkZza3UtsfJZdoif6WLKH8SKKzkWV+q6VRHCflPvrPSLyMSxN4ZFKkN+7IpMbnborLj0q0eWOebS+H0UgD+aNsw8twcH8+vlmpi6k1KUqKUpSgUpSgUpSgUpSgUpSgUpSgUpWCaDJrmcS4ukQyT1OFwCWdvsRoN3bboK8eIX5OBGNRbwLnAYfbZvqxg/E+VQjmDmfsJextR84v2GguBlIRt3EUbDBx3emfFk90B0eYOLLEnaXspgRgSsCMDcyj77jwj1VdKjzaoTccfup00Wka2VqCcFR9IT5kkYw3T7J38RqQWHJ6QBr3i0hklyDp1E94+FQepbyAHTHUDYcbjV+zfSzkW9mpVIIo494xhjgKowM6Sc4zt0HSt8OMY5cq4NvwyIHLjW5Y5Mh1Fmz5LjBPn0J3612rPhUzgAIQBnBc6RjJ07bsNsfVrvzraWEayzHQJCFDBHd2OksASoLdFPX0qUpbBfKunlJ0xm9obZ8ptjvMuMk4Ck4ySdm1DPX7Nc3hF5YPbNcmWWOISFPpEi1M5VZcIiK5bZ/wBDVkMux9x/hVdfJJw2Kfhskc0ayIbnOltxlYLYqdvb/Ejoaz51ZI0LTj3C4yyo9yAztIxMUZBZjliAVLAezFSfhfDre5j7S2ljkQsckxnUG2OlgGQocEdV6etfXMXHeHWSmJoYHbp2EcUJA6bSd3TH189/QGtH5L+DyxfOZ5IzCk5XsojnKqpkbOk7hQJAoyATgn0qeVXG2/LWMnQckk5jcZ9BlX042AGxbpXBvOUklLDbWScAgpNpXbOMAsOpyQRuKszFeU8KuNLqGXrhgCMjocHz9tXyv6mKRm5fuLYu0DNpJIdSFKvp2IdD9HKM6huB0OBXJjVGkBX+S3APdILiAt6fbtyc9O8p+6KuZZIpDNFbSRySQ5V4pC+EbLKAZdJYDUrZzrzjbHWosvJAe30ztm43eU/YZySQudjGOmR3SQSPY9Xpdsb3JXyhzQsLa+8QxjVgMw8ijDut8Dg+Q6tVu2d2kqhkOR+oPXBHkdx+dfmu9R7cCG9jaa2bPZsNpUz9aJm88bmN+vTOOki5X5jl4a0faS9tYy7QXPeITc9yYeIKDnKndNyv1lrPKNSr5pWpw6/WVcjYjGoZBxkZBBGzKRuGGxFbdYaKUpQKUpQKUpQKUpQKUpQK43Er8E6R3skgLnHaEeLJ8o1+sfh12pzNxlLaJmdtIClmI3YKMDujzckqqjzLD21AOP8AMEtsgRB/L7nASMbm2j3CINzll33837RuigUHpzPx6XtPmNiS93KcTyjqnUlVP1MDb7gGPFkiR8qcrQcNiLsQ0unMsp/uoPIb423P6U5F5UWxiy/euJN5n6n10A+g/U17cYn7V+zHgQ977zf5Dp78+yrJvqJfXuuVdK13KJHGFXaNT9Uev7x8z/gBUd+VeEJw9cfzyf8AKn/yqcwxACo58ovA5ry0WKAKXEqudTBRpEUy9T55ddq3b+Rz7cf5Wh/I7Uf71f8AkvVhyDc++oj8oPA5rqCBIFDMkgZgWRcDs2XYsQDual0h3PvqK85BkEew/niq4seUeIwWItoZYkZpneUpK41RmKFEAk7PUO9G+QMbY3PSrINYoKr4PyTxG1ftIfmev6rMQ5TrkpriOknO5G9Trlpb4dp8/aJjlOy7PTt4terCr9z9a7NYomsmvk1k1g1RAOQD/wD0eL/0x/6i5/yqbXVssgww9xHUe4/xByCNiCNqi3JXCJobziUksZVJpdUTEqda9tcPkYJxs6dcdal5qQrg8ZsFmUwyIGL5AJB7M43LE5yrrjOkHJ6qcBilfy2jcMlaOZTNYT7SKf0cYxomXAORjUB1BAK21NGGBBGQf8NwQRuCCAQRuCMiuRxHhizhop++pHdHTUNgXOP9oCR02GxA32132S45HKl09hLHbNKHgk34dOT3SG73zaRseE+W3dO4HiVLVsroSLqGR5Mp8SMPEre0f+/SqR4VbiN34TeMTFJ3rOXYFHOSmknw5IOx2DAjoxzO+UuMyYYXG1xAVivB/OR79jdAddwN/cwO64rGOkqd0oKVlSlKUClKUClKUCvieUKpY9AMmvuq++WfjvYWXYqcPPlPaI8fSn3acr73FBDeI82C5uXunBNrbMGQfz9wdQtxuOiKJHAPhZjnxCudwfjLW84vbkjtpRqVnXMUSsMIoGcqdOkj0UJ56q50XDw0sdswzHbKZLgeTzNpMqkj73YweuIya6wDTyBCDljqkyB0zny23Pl6A9K7cOP658uSU2nOkrzRRySMDOQIgsagYJ0gluoyfyravecLK2cxPIS6nD6EZgreYYjqR5gZI99RvjEHZ8S4YB5d78nJ/wAK3vkdsY5bGRpY0kaSYo5dQxZeyhOklh0y7n3tmpf4JzZXSTRrJE6vGwyrL0O+D7iCCCDuCDXvUG+STaC6QE6VuSFBJOO4gPX91anJrIwaxQ1jNANYNDSiMUpQ0GKxWaxQYrFZrBqo0L7jNvCcTTxRt9lnXX/Uzn9K104tbXHciuYjIfBpZdYbBAKo27dTkY3BI861brkyzlnknkjLO+GYa2VMhQC2lCNzjJyeuTUH5xistUcPD4y9yXxiJnZCAD3QSSC2dJ1LsADkiipLzzYQvZl3ZYZIyWjJY6u0GNaBvE5OB3v3G6Cvnh3HjJBFxIDM1v8AQ8QUD9pAd5Gx5936Ue1JB1apBHw5Q8U0qo04jSN5MZIcDOoHoMtrGeveXGKjcRWz4sMEfNr8FH27gmJyrZ6N9IR0/nzUrUWnwWYYMechQDGc51RNvGc+eMFc/dB866VQPk+UwA27ZzZydkM9TaTYMOT56NlJ/wBw1Tys1spSlQKUpQKUpQKovn/iAn4uxPeitEyV8iYl7Zh+NzBGau+5l0IzHyBP5CvzNcXmqG7uDuZpFAPnpZ5Lhv8AkwD41YldLgaMsBkbLPO7O7Z7zLGSqnB2OqRpydx0WpTybZ6yZSPEcL+6Nh+e5/FXBv1aICJQcxokSnbxhQpJyR/tCx+NWDy3ZCOJVA2AAHwFd+uLl3WpxTl+SW/s7hez7KD9oGLazux7qhSD1HUiuJ/+G39q0icNuo0tpDnS5IdM7YB7J8ELga1IYgD0BqwhWa5NONyly+thbiJW1sWLyPjGpyAuw8lAVQPdnzrs5rBNYzQCaxQ1igzWKGsURmsGlYoFYrNYoMUrNYqiq+bIeLXUkiGGbsA7BEjAEborEIzb5ckYPeJHoBW7wm4vLRCtvwkKSO830pkfHk0hJJ93QeQFWMa+c0w14BNcYDjSWUahjwsQCdj5qf4VGufoBcWTMDiaIiUaclo2TIkBx0AGvc7ZQVKq1yyd+N2GG30kjJVxhsL1O4fp61aObw/iAllsbo7JewtbzgdO0KtIoJ9kkVwvvmqf8LnLxKW8Qyr/ALyEo36qapjl2Vl4Xcoc9pYXJlX1AiZbl9jjGWgmX8VW/wAIca5lB2JSRf3XUD9Wjc/Gubo6dKUqKUpSgUpSg4PPV32Vhcv5rG5HvClv8KoK2t8rYxeUlwcj7rNaxf8Abl/M1dvyqtjhlx7VI/MEf41TPDm/lNgPRdXsz84vD/6B+lbjNdiNjLOmVPfl1E93GxMvkc/V9KmV1zXZ2p7OWYaxsyorOy+xtIIU+wnNQvle4MlzEpjlTGohmUachGUY3697PwrW4Hcx8LLrxGwMj6srOVRwwI30drhCCQW1BsnVgjaunOscYs7gvMlrdnEEys+CdBDLJgdSEcAkD1GRXVqkuaeMo7Q3VnZtaiNtSTadIlkA1AaUGjYKc4JJBIO1XcT8PZ6eyuavmsZrJrFBisVk180RxebuYDZQrIIjIWcL5iNfM63A7pIyF9p88Yrc4JxeK7i7SFsjoynxxt9l18vYeh8q254lZGEiq0ZBDh8aCp6hs7YqoeISJYXYbh90jA7YB1qgJHckfBWRd8g5JGN9wCQuGlVM/Pl/gxqY3fJAdIgz+eyhe6eh30mu7yVc3scsr3pcpIqgdo41qyt3dMWe4uGfIwvRdquCeVisisUGKxWawaIwa1p7yNDh5Y0JGQHdFJHTOGIONjv7K2Ca4PHeU7a8kEk6uXCBAVcqNIZmGw9rtQdIcQhPSaH/AIsf/lWRdIGB7RArKwzrXSSjLgas4J+kbaqk5htrWGVobeGVWjcq7ySZVsDYIuOntJzt0qx+BPBa28BE6mNg+JG7oZnIZgFO67oRpO4070XHK5djU8Q4tBkFJkifbBUhmBcjyP8ArBFTXkW7MkNm58UlnEW98YTP6ymoZwa6R+OXDRurq1m2SpyCVNsOvqNNSrkLaGyHpFcL8FlQD+7Wa3Ok2pSlZaKUpQKUpQRT5UI9XDZ/YufyzVKWhxNw9vUhPzuZx/3RV986W3aWVwnqhFfniSfTBBL/ADUzN+XYSKPzSStRmphy038oj7rYydzpx+zk9ufIeVdFeG8Zt3dre6SdHJbEmkEE/ccYQDbZHx7BWlwxglwQATpdd8bBe0CscnAI0semasWLpXTn2xx6Qy15WvLqeOfikyOsR1RwpgjOxw2kBQuVGfEWxgkCpwxr5rFYVkmsHoT5DqfIe8+VVzzDz/OkskMMKxsjshZ8yOdJIyqDAGcZGdWxqOzWd/ekdu7kbftWwv4YFGx9yirJqLF4rztZwZHa9qw+rCA528teRGPi1RLiPykzyHRawqhPQtmWU+5QAoPsw1ffDOQhsZNcnv7ifkDq/UVK+H8uLGMKFjHmI1Az7z1b41fH6K8m4VfXhDXMjY2I7dzge1YFB0n8K10rbkhCMapXYjxAKij2hTqJ+JqxIeFxr5ZPtrbWMDoKehUHEeW5rPvwGQsDkkeIY8xjxDHVT+o6SrkjjcN33JMLcDfT9WQDfVH8Oq9R7RUymgDdagfNvJZJM9plZQdRVTp1Eb6kI8L+flk+h63fgsADFCahXJnOwmxb3Z0z50q5GkSnppcfUlztjYE+h2qakVkYr5NZr5qgahfGuO8QtZ3ZrVZrU4CdlqLKB5s4UkMfMMmnoAdsmZmvnNQQS75ze8ieCC0mJkUodXeC52yFVcZHkSRjY1IOX+G9hDDDNoLYlcg6SAxaPYZ2JAbqPbXcLn1NeKEGQjbIVcDbPeLZ2/AtURjhaD/Tl1pChUs9J0gAZf5sRsPfUm5DbMViR0aCeT4PJEw/v1EODXQW541ddFiCoMD+ZLlwAPuwCp3ybZ9kIIvOCzhQ+98A/wDT1hudJXSlKy0UpSgUpSg8buHWjp9pSPzGK/Nd3Z6RdwnOUk7RR7AzJ/duM/hr9NVR3yjWAt+Jam2inU6j7GBSQ/BX29qVqJWrwGfWItWo9pFobSN8hezbc4AOQTuR1qyuG3BeNGIwxHeH2XGzrn2MGHwqo+XJTHrjfZ4nJIGTsTpkAxucOv8AaqzuCT5JGCA30iZxk+ESYAO3eKtvvmWul9yVzb1/xKGAAzyxxA7LrdV1H0UE5b4VrWXMNrMwSK5hdz0UOA7fuo2C3wFVzzDdRvxZ3SFr9VUI8IWTCMg0MqlFOpVYFs4K6nYe2tbnOaIxBV4U9q2V+lZXQDB8IAQKxPTc7eQzWFWjccGhaQyFAHPjKgAuRgAsRuxwAN/ICtqG1RPCoHwrw4LdLLbwukvbKUUdpgjWyjS5IO4OpWyDuDmtyrozWKxmlQZpWKVUZr5YVmsUEN5y5NW5Bkjws2Ov1ZMeT+30b88jGObypzo0LfNeIZUr3VlfxJ6LMfNemJPTGSR3qsM1G+auWI7tc+GUDuOBuPusPrL7PLyoJIwr5NVhy7zLNw6T5reqxhHhO5aIeTRn68X3eo8uhWrMilV1V0YMjAMrKQVYHoQR1FB9Gvkio5zjzUtmojjHaXUmBFHgnGo4VnUbnJ2VRux26ZNRHk6ymi4wRdHVcGF3kJILZeNWwWG2QCBgbDGBsBTTFo4rT+cxrHLM+lkTW7eFgBGMfqIwfxV73cmleuCe6D6E/W/CMt7lNRf5RrnTaRwwhTLcskMOMZ0ZGdLfZJ7NNvKSrRzOW7UtwxVb9pf3eDnzUusUm3oYkumq2+AjU08nk0mhf3YlCEfCQTVCbSBYriONQWi4dbf15WVoYx+9hbn/AIq+tWFwq17KFEO7BRqPq53c/FiT8a510bVKUqKUpSgUpSgVBvlZ4Gbi07RBl4TqHqR5j27EgfvVOa+JYwwKsMgggj1B2NWD8z/OtLRXIyRjs5seeAB/aQKw9WR/Spxw/i8xeKO3gaVkZJDIWCQiM6gQrHxsyFgF2wWU+VcXmjgXzK6kjk2tpjgMBnQfErafYcnHmNYHnTlLiLW8rW0oOtM6ACO8OulSSAdiCpyAVPoK6S/jnfroWfDL+xeV7BY7i3nYOA2A4GWKhlLKwZdRGxPTcA7D34hecWu4ng+ZpCkilJGY47rDDbu+3wBPpvUqtJCh1Np0SNk6c4idsb5PVXPU4GHbOO8SOlWRzOWOEfNLaODVqZdRZh0LOxZtOd8DOB7s106Vx35pswSDdQggkEFxkEHBB+INB2KxXLg5ktHZUS5gZmIVVDrlmJwAB5kmupRDNeEluC2rLDr0xvsq/lgdPU52r2rGao8VtQCDlsgk743yQcdNhlRsMV7GlYNMNCawaZrxa5QHBdAR1BZcj3jNUc3mHgMV1HokG43Vh4kPqp/iOhqBcM4lccHm7KZTJbs2cDowzu8RPhf1Q7Hz8mq0O3XydP6y/wCdafF+Fx3EbRyqGU+XmD5EHqCPWgrnhfLd/JJ89tbm2ZpC5WUuzONWzArJAdDgd0jqBt0rVht+If6UZBPF897PLP3dGjs12x2WPCVHg8vjXu8d1weYuh7S3cgEHZH9A4HgkHkw/Xdan9jxpbqFXt9eGGWB7rxgHSwGdtZIYKc42JztUxde0fF4zcdkzFXACxagVSUnGsxudmOrC/A4zmozaXSXPEZrwlRa2CsEb6rTENl/vY+lc+xIzXR544sIYI4YU1TzEJbIF7yYwhZVbwMMhF6bn7pxr8P4UkYisMgw24FzxFx4XfOVj9oZkAA69nDjo9SrIknKHDmYJ2gIeV/nlwD1RRhbSE+1QkXxgb1qe1zOBWrKheQYllOtx9gYwkf4VwDjYtqPnXTrNahSlKilKUoFKUoFKUoI/wA5cAS7gZWBJx9XxY6gr99TuPXdejGqXu+FyORbMcXkIBtnGwuYRlkVGP1huU/Eh3Ax+iKhfPXKSXKagdDKS6SL4oXO5bbcxsQCw8j3hvnOuN/GbES5N4+LuMwyELIoImXoZF8JK/ZU5IbzXptkGpOs/ZFUdsoxxExOSPuSH4gK565VWOogvXl3w+WaYkDseKw95lGAt4uNpoT4Wcr1HhcZ6HNSjk7mSO8DRyAJc4IkjYHDqvdbQG+qN9UZ3Uk5z1O6ylOa4FxyhYHU726DxO7GScDzZmOJMAdTW/EzpnSC8WwUdZBjxFM+OPpgHvbNjUCorkc7tLLZMtqrSmRxG3Z7kINRkyPLdAhB3Gog4qI4nKfBILm5+dwxGG1hbEC6pS88inPaOZGOlV2woxvsehBsLNc7gFl2FrBFjdI0DfvkapDj1Llj8a380Gc1j/6fQe+sAZNVJxPi0N/PK17cvFaxtiGKNSzSDJAYDSVBwoJZgcawB7AtpSCMggj1ByPzFKrTlq34Wt1G9rd3EbZA7N+4JT0Ve1VVGCSMqSc9BirLNAJqnOPPaf6SvPnSyuNWEWExhy+I+pby06quEmoTccf4jbSs01iskZPca31kqP6VVYn8aqc56DACkQ+OLhOrTNDfQ58y0TDHqVEer8gauC3YFEKv2gKrh8g9oNIw+pQAdQ3yABvUB45xu74lGbaGwlAYqTJLqwulg2zMiqnTc5JxnA3qV8Lj7G3ghRgwREjM2O5nGMoD4gW2B8I1L1wVpFrY4lGsimIqr6hurDKBTtqf2dcDqxG2MFl49vCnD0keRj2KDII05YnYIF83OABjbA8gNupfzxWyGaR9Cjxk7tKcbDGcvJ6egz0XpX3Fr755i7vcxWSf6vBnvT/wyGx3n2yAVUgAst3Ek1u8PvX1HiU6a7mc9lw6AdcHKKynYgYLKG22Mj9WXNh8ncA0gK7B9D9pcyeU93tsP91FgAAbZVRtoIqNclcCuLi4N1cDRMVCxLjaxhYeQxgXDpgKMDQveIGVQWxa26xoqIAFUYUegH8ffWHR60pSsqUpSgUpSgUpSgUpSgUpSgiPNfK0cyDZgEOqN4x9NbN9qP7UfrH+Xliv+N8L7V0W8ZYLs4+bX0efm91gdzWy7pLj6w7w+8Nqu6uLxbgKSq6hUZX/AGkUg+ikPXO28b/eH5E71qX6zYreLmm4tD834kvZyEEQ3IXVE5xgM4TZx0OpPiq9a7vBeDwxQK0TjvAyPPGwIlY953J3WQdcagcAeRrwm4NNAphiUXVsd2srkjtkA87eY92QDy329c1G7ThmmRjwq5aCXOZbG67pJ9zjD9MAtv8AfFaTE4jMoA1oDsM6OoJ6ho2Pl07rNn0FfUFyr4CsCSM46Ng7g6DuB8Kirc7vD9FxG2lt3YFRIilkOR4gpOT5+AyVIIOL21yhWGWGU6TpjJXIOO6DE+CN8dRRnG+GwfdVXraf6KupXmtPnFuxzDIFB7JcsQBqBUNhgpDaSdIIOMg2XPaBFYjWNKkjDyY7oOO5nT5ela/EQ8UMjrK+pI3YZEWMqpO+EzjI9aEVzx28HFuzisrMq2rLTsqLpXBUqzR5AXLBt2z3AAN6tIn259vmfbWlYdpLBE7SvqeNG2EWNTKG2BQ7ZPrXsloHUZaQ5A3DspGR/uyvrVK+ridUGp2VF9WIUfmTitea6IVikbtgE7gqNt8DI1H2aVINfREMK6pBFEWUay2lScjvAsd26nqa4dzzxbR6UjMlxNgALErEsQNzkjf8IaiNvmDh88sJ7KUmVWWRFA+ik0HV2bJk61Ybd5iM46dK8eN80QwAIyGW4cAC2QhnDsu6Oy5HqMDJPp51yb+S8kTNxJHw21AA05zcFdsLjIK5G3eKe419cI4aY0/kUXzWNu615cqTdTA+UEOAxzgd0BF9j+c1rHM4hA7ypLxEdvcttbWEW6r/AEmCRjI7wzjbvsfBUk5e5SluJ+3uWV51OMgA29mBjuxA7SzjA3xpTA66QpkHLXJyxgnDxh/2juc3lx/SSD9inoib4x4dxUzggVFCooVVGFVQAoA6AAdKza3I+LK0WJAiDAGTuSSSdyzMd2YnJJPWvelKypSlKBSlKBSlKBSlKBSlKBSlKBSlKDyuLdZBh1DD2+R9R6H21w+M8rx3ChZESZR4RLntE/o7he+h9u59tSGlXRXk/BZ4FKJcN2XnDfIJoCPQXA6D9/UfZXAveVom3l4ay7ftLCYNF+GE/wCEdXFWlNwqFiToAY9WTKMfxIQaupimxw6OL9lxK8tsfVuIpVA/tID+VbCG5I+j4zbOPan+aNVrtwj7M0yj0yjj85FY/rWrNwAn68ZPq8EbfwK1dTFaML0eLi1qo9Qn/wAIrWaAv+0408g+zbo5P5CQZ/q1aMXLuOpg/DbqD+rGtpODEf7eTHoqwqP0jz+tNMVRa8qW5OUtL+7bPimbsU95z2ZI+JruWXD5VzHE1vaA+KOyi7W4OemplXun2uGHtqfDgcJ8atJ/SO7j+q5Kj8q34olUaVUKB0AAAHwFTVxCeE8n4YSCPS/lNcsJrgevZxg9nD+E+9alVhwiOI693lIwZHOqTHoD0QfdUAeyt+lTTClKVFKUpQKUpQKUpQKUpQKUpQKUpQKUpQKUpQKUpQKUpQKUpQKUpQKUpQKUpQKUpQKUpQKUpQKUpQKUpQKUpQKUpQKUpQKUpQKUpQKUpQKUpQKUpQKUpQKUpQKUpQKUpQKUpQKUpQKUpQf/2Q=="/>
          <p:cNvSpPr>
            <a:spLocks noChangeAspect="1" noChangeArrowheads="1"/>
          </p:cNvSpPr>
          <p:nvPr/>
        </p:nvSpPr>
        <p:spPr bwMode="auto">
          <a:xfrm>
            <a:off x="215900" y="158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6" descr="data:image/jpeg;base64,/9j/4AAQSkZJRgABAQAAAQABAAD/2wCEAAkGBxQSEhQUEhQUFhQXGBcXFBgXFxQcFBUXFxcWFhUYFxQYHCggGBolHBQUJDEhJSkrLi4uFx8zODMsNygtLiwBCgoKDg0OGhAQGiwkHyQsLCwsLCwsLCwsLCwsLCwsLCwsLCwsLCwsLCwsLCwsLCwsLCwsLCwsLCwsLCwsLCwsLP/AABEIAOEA4QMBIgACEQEDEQH/xAAcAAEAAgMBAQEAAAAAAAAAAAAABgcBBAUDAgj/xABKEAACAQMCAwUDCQMICQQDAAABAgMABBESIQUGMRMiMkFRYXGBBxQjQlJigpGhM3KxJFNzkqKywdEVNENjk7O0w9LC4ePwFhcl/8QAFwEBAQEBAAAAAAAAAAAAAAAAAAECA//EAB0RAQEBAAIDAQEAAAAAAAAAAAABEQIxEiFRQWH/2gAMAwEAAhEDEQA/ALxpSlApSlApSlApSlApSlApSlApSlApSlApSlApSlApSlApSlApSlApSlApSlApSlApSlApSlApSlApXlNOqdT7h5n2AeZqMcW5rCs0cIaSUdY4l1yD9/BCRDfq7qR6GglLyBepA99cTinOFnb5Es6AjquRr/qeL9KgPMd7Lg/OriK2VvqBu2uGX3DShHtVTj7RqBPdQFiLa3ecg+OUyuPZ3IezCj2OWrUjNq1rz5XLNfAssntVGA/Nwtcp/loT6ltKfeYh/wByoHFLeHdFhhH3UtV/tKjP+ZzX3i9fc3bjqO7NcjoSD4QPMVfG/E8k3/8A3MB1tX+DR/8AnW3a/LLbnxwTL7cAj+wWqt7Y3TBil5KdLMh1TXXVevUnI3pKLw5y6SY2IYQvnYHrPH7R51fH+HkuXh/ym8PlwO2CE+UgKflrwT8BUotOIRSgGN1bPTB3/LrX5kvHIB7a0XGMFo9ceOn11Lwjr0KedeNlMkZza3UtsfJZdoif6WLKH8SKKzkWV+q6VRHCflPvrPSLyMSxN4ZFKkN+7IpMbnborLj0q0eWOebS+H0UgD+aNsw8twcH8+vlmpi6k1KUqKUpSgUpSgUpSgUpSgUpSgUpSgUpWCaDJrmcS4ukQyT1OFwCWdvsRoN3bboK8eIX5OBGNRbwLnAYfbZvqxg/E+VQjmDmfsJextR84v2GguBlIRt3EUbDBx3emfFk90B0eYOLLEnaXspgRgSsCMDcyj77jwj1VdKjzaoTccfup00Wka2VqCcFR9IT5kkYw3T7J38RqQWHJ6QBr3i0hklyDp1E94+FQepbyAHTHUDYcbjV+zfSzkW9mpVIIo494xhjgKowM6Sc4zt0HSt8OMY5cq4NvwyIHLjW5Y5Mh1Fmz5LjBPn0J3612rPhUzgAIQBnBc6RjJ07bsNsfVrvzraWEayzHQJCFDBHd2OksASoLdFPX0qUpbBfKunlJ0xm9obZ8ptjvMuMk4Ck4ySdm1DPX7Nc3hF5YPbNcmWWOISFPpEi1M5VZcIiK5bZ/wBDVkMux9x/hVdfJJw2Kfhskc0ayIbnOltxlYLYqdvb/Ejoaz51ZI0LTj3C4yyo9yAztIxMUZBZjliAVLAezFSfhfDre5j7S2ljkQsckxnUG2OlgGQocEdV6etfXMXHeHWSmJoYHbp2EcUJA6bSd3TH189/QGtH5L+DyxfOZ5IzCk5XsojnKqpkbOk7hQJAoyATgn0qeVXG2/LWMnQckk5jcZ9BlX042AGxbpXBvOUklLDbWScAgpNpXbOMAsOpyQRuKszFeU8KuNLqGXrhgCMjocHz9tXyv6mKRm5fuLYu0DNpJIdSFKvp2IdD9HKM6huB0OBXJjVGkBX+S3APdILiAt6fbtyc9O8p+6KuZZIpDNFbSRySQ5V4pC+EbLKAZdJYDUrZzrzjbHWosvJAe30ztm43eU/YZySQudjGOmR3SQSPY9Xpdsb3JXyhzQsLa+8QxjVgMw8ijDut8Dg+Q6tVu2d2kqhkOR+oPXBHkdx+dfmu9R7cCG9jaa2bPZsNpUz9aJm88bmN+vTOOki5X5jl4a0faS9tYy7QXPeITc9yYeIKDnKndNyv1lrPKNSr5pWpw6/WVcjYjGoZBxkZBBGzKRuGGxFbdYaKUpQKUpQKUpQKUpQKUpQK43Er8E6R3skgLnHaEeLJ8o1+sfh12pzNxlLaJmdtIClmI3YKMDujzckqqjzLD21AOP8AMEtsgRB/L7nASMbm2j3CINzll33837RuigUHpzPx6XtPmNiS93KcTyjqnUlVP1MDb7gGPFkiR8qcrQcNiLsQ0unMsp/uoPIb423P6U5F5UWxiy/euJN5n6n10A+g/U17cYn7V+zHgQ977zf5Dp78+yrJvqJfXuuVdK13KJHGFXaNT9Uev7x8z/gBUd+VeEJw9cfzyf8AKn/yqcwxACo58ovA5ry0WKAKXEqudTBRpEUy9T55ddq3b+Rz7cf5Wh/I7Uf71f8AkvVhyDc++oj8oPA5rqCBIFDMkgZgWRcDs2XYsQDual0h3PvqK85BkEew/niq4seUeIwWItoZYkZpneUpK41RmKFEAk7PUO9G+QMbY3PSrINYoKr4PyTxG1ftIfmev6rMQ5TrkpriOknO5G9Trlpb4dp8/aJjlOy7PTt4terCr9z9a7NYomsmvk1k1g1RAOQD/wD0eL/0x/6i5/yqbXVssgww9xHUe4/xByCNiCNqi3JXCJobziUksZVJpdUTEqda9tcPkYJxs6dcdal5qQrg8ZsFmUwyIGL5AJB7M43LE5yrrjOkHJ6qcBilfy2jcMlaOZTNYT7SKf0cYxomXAORjUB1BAK21NGGBBGQf8NwQRuCCAQRuCMiuRxHhizhop++pHdHTUNgXOP9oCR02GxA32132S45HKl09hLHbNKHgk34dOT3SG73zaRseE+W3dO4HiVLVsroSLqGR5Mp8SMPEre0f+/SqR4VbiN34TeMTFJ3rOXYFHOSmknw5IOx2DAjoxzO+UuMyYYXG1xAVivB/OR79jdAddwN/cwO64rGOkqd0oKVlSlKUClKUClKUCvieUKpY9AMmvuq++WfjvYWXYqcPPlPaI8fSn3acr73FBDeI82C5uXunBNrbMGQfz9wdQtxuOiKJHAPhZjnxCudwfjLW84vbkjtpRqVnXMUSsMIoGcqdOkj0UJ56q50XDw0sdswzHbKZLgeTzNpMqkj73YweuIya6wDTyBCDljqkyB0zny23Pl6A9K7cOP658uSU2nOkrzRRySMDOQIgsagYJ0gluoyfyravecLK2cxPIS6nD6EZgreYYjqR5gZI99RvjEHZ8S4YB5d78nJ/wAK3vkdsY5bGRpY0kaSYo5dQxZeyhOklh0y7n3tmpf4JzZXSTRrJE6vGwyrL0O+D7iCCCDuCDXvUG+STaC6QE6VuSFBJOO4gPX91anJrIwaxQ1jNANYNDSiMUpQ0GKxWaxQYrFZrBqo0L7jNvCcTTxRt9lnXX/Uzn9K104tbXHciuYjIfBpZdYbBAKo27dTkY3BI861brkyzlnknkjLO+GYa2VMhQC2lCNzjJyeuTUH5xistUcPD4y9yXxiJnZCAD3QSSC2dJ1LsADkiipLzzYQvZl3ZYZIyWjJY6u0GNaBvE5OB3v3G6Cvnh3HjJBFxIDM1v8AQ8QUD9pAd5Gx5936Ue1JB1apBHw5Q8U0qo04jSN5MZIcDOoHoMtrGeveXGKjcRWz4sMEfNr8FH27gmJyrZ6N9IR0/nzUrUWnwWYYMechQDGc51RNvGc+eMFc/dB866VQPk+UwA27ZzZydkM9TaTYMOT56NlJ/wBw1Tys1spSlQKUpQKUpQKovn/iAn4uxPeitEyV8iYl7Zh+NzBGau+5l0IzHyBP5CvzNcXmqG7uDuZpFAPnpZ5Lhv8AkwD41YldLgaMsBkbLPO7O7Z7zLGSqnB2OqRpydx0WpTybZ6yZSPEcL+6Nh+e5/FXBv1aICJQcxokSnbxhQpJyR/tCx+NWDy3ZCOJVA2AAHwFd+uLl3WpxTl+SW/s7hez7KD9oGLazux7qhSD1HUiuJ/+G39q0icNuo0tpDnS5IdM7YB7J8ELga1IYgD0BqwhWa5NONyly+thbiJW1sWLyPjGpyAuw8lAVQPdnzrs5rBNYzQCaxQ1igzWKGsURmsGlYoFYrNYoMUrNYqiq+bIeLXUkiGGbsA7BEjAEborEIzb5ckYPeJHoBW7wm4vLRCtvwkKSO830pkfHk0hJJ93QeQFWMa+c0w14BNcYDjSWUahjwsQCdj5qf4VGufoBcWTMDiaIiUaclo2TIkBx0AGvc7ZQVKq1yyd+N2GG30kjJVxhsL1O4fp61aObw/iAllsbo7JewtbzgdO0KtIoJ9kkVwvvmqf8LnLxKW8Qyr/ALyEo36qapjl2Vl4Xcoc9pYXJlX1AiZbl9jjGWgmX8VW/wAIca5lB2JSRf3XUD9Wjc/Gubo6dKUqKUpSgUpSg4PPV32Vhcv5rG5HvClv8KoK2t8rYxeUlwcj7rNaxf8Abl/M1dvyqtjhlx7VI/MEf41TPDm/lNgPRdXsz84vD/6B+lbjNdiNjLOmVPfl1E93GxMvkc/V9KmV1zXZ2p7OWYaxsyorOy+xtIIU+wnNQvle4MlzEpjlTGohmUachGUY3697PwrW4Hcx8LLrxGwMj6srOVRwwI30drhCCQW1BsnVgjaunOscYs7gvMlrdnEEys+CdBDLJgdSEcAkD1GRXVqkuaeMo7Q3VnZtaiNtSTadIlkA1AaUGjYKc4JJBIO1XcT8PZ6eyuavmsZrJrFBisVk180RxebuYDZQrIIjIWcL5iNfM63A7pIyF9p88Yrc4JxeK7i7SFsjoynxxt9l18vYeh8q254lZGEiq0ZBDh8aCp6hs7YqoeISJYXYbh90jA7YB1qgJHckfBWRd8g5JGN9wCQuGlVM/Pl/gxqY3fJAdIgz+eyhe6eh30mu7yVc3scsr3pcpIqgdo41qyt3dMWe4uGfIwvRdquCeVisisUGKxWawaIwa1p7yNDh5Y0JGQHdFJHTOGIONjv7K2Ca4PHeU7a8kEk6uXCBAVcqNIZmGw9rtQdIcQhPSaH/AIsf/lWRdIGB7RArKwzrXSSjLgas4J+kbaqk5htrWGVobeGVWjcq7ySZVsDYIuOntJzt0qx+BPBa28BE6mNg+JG7oZnIZgFO67oRpO4070XHK5djU8Q4tBkFJkifbBUhmBcjyP8ArBFTXkW7MkNm58UlnEW98YTP6ymoZwa6R+OXDRurq1m2SpyCVNsOvqNNSrkLaGyHpFcL8FlQD+7Wa3Ok2pSlZaKUpQKUpQRT5UI9XDZ/YufyzVKWhxNw9vUhPzuZx/3RV986W3aWVwnqhFfniSfTBBL/ADUzN+XYSKPzSStRmphy038oj7rYydzpx+zk9ufIeVdFeG8Zt3dre6SdHJbEmkEE/ccYQDbZHx7BWlwxglwQATpdd8bBe0CscnAI0semasWLpXTn2xx6Qy15WvLqeOfikyOsR1RwpgjOxw2kBQuVGfEWxgkCpwxr5rFYVkmsHoT5DqfIe8+VVzzDz/OkskMMKxsjshZ8yOdJIyqDAGcZGdWxqOzWd/ekdu7kbftWwv4YFGx9yirJqLF4rztZwZHa9qw+rCA528teRGPi1RLiPykzyHRawqhPQtmWU+5QAoPsw1ffDOQhsZNcnv7ifkDq/UVK+H8uLGMKFjHmI1Az7z1b41fH6K8m4VfXhDXMjY2I7dzge1YFB0n8K10rbkhCMapXYjxAKij2hTqJ+JqxIeFxr5ZPtrbWMDoKehUHEeW5rPvwGQsDkkeIY8xjxDHVT+o6SrkjjcN33JMLcDfT9WQDfVH8Oq9R7RUymgDdagfNvJZJM9plZQdRVTp1Eb6kI8L+flk+h63fgsADFCahXJnOwmxb3Z0z50q5GkSnppcfUlztjYE+h2qakVkYr5NZr5qgahfGuO8QtZ3ZrVZrU4CdlqLKB5s4UkMfMMmnoAdsmZmvnNQQS75ze8ieCC0mJkUodXeC52yFVcZHkSRjY1IOX+G9hDDDNoLYlcg6SAxaPYZ2JAbqPbXcLn1NeKEGQjbIVcDbPeLZ2/AtURjhaD/Tl1pChUs9J0gAZf5sRsPfUm5DbMViR0aCeT4PJEw/v1EODXQW541ddFiCoMD+ZLlwAPuwCp3ybZ9kIIvOCzhQ+98A/wDT1hudJXSlKy0UpSgUpSg8buHWjp9pSPzGK/Nd3Z6RdwnOUk7RR7AzJ/duM/hr9NVR3yjWAt+Jam2inU6j7GBSQ/BX29qVqJWrwGfWItWo9pFobSN8hezbc4AOQTuR1qyuG3BeNGIwxHeH2XGzrn2MGHwqo+XJTHrjfZ4nJIGTsTpkAxucOv8AaqzuCT5JGCA30iZxk+ESYAO3eKtvvmWul9yVzb1/xKGAAzyxxA7LrdV1H0UE5b4VrWXMNrMwSK5hdz0UOA7fuo2C3wFVzzDdRvxZ3SFr9VUI8IWTCMg0MqlFOpVYFs4K6nYe2tbnOaIxBV4U9q2V+lZXQDB8IAQKxPTc7eQzWFWjccGhaQyFAHPjKgAuRgAsRuxwAN/ICtqG1RPCoHwrw4LdLLbwukvbKUUdpgjWyjS5IO4OpWyDuDmtyrozWKxmlQZpWKVUZr5YVmsUEN5y5NW5Bkjws2Ov1ZMeT+30b88jGObypzo0LfNeIZUr3VlfxJ6LMfNemJPTGSR3qsM1G+auWI7tc+GUDuOBuPusPrL7PLyoJIwr5NVhy7zLNw6T5reqxhHhO5aIeTRn68X3eo8uhWrMilV1V0YMjAMrKQVYHoQR1FB9Gvkio5zjzUtmojjHaXUmBFHgnGo4VnUbnJ2VRux26ZNRHk6ymi4wRdHVcGF3kJILZeNWwWG2QCBgbDGBsBTTFo4rT+cxrHLM+lkTW7eFgBGMfqIwfxV73cmleuCe6D6E/W/CMt7lNRf5RrnTaRwwhTLcskMOMZ0ZGdLfZJ7NNvKSrRzOW7UtwxVb9pf3eDnzUusUm3oYkumq2+AjU08nk0mhf3YlCEfCQTVCbSBYriONQWi4dbf15WVoYx+9hbn/AIq+tWFwq17KFEO7BRqPq53c/FiT8a510bVKUqKUpSgUpSgVBvlZ4Gbi07RBl4TqHqR5j27EgfvVOa+JYwwKsMgggj1B2NWD8z/OtLRXIyRjs5seeAB/aQKw9WR/Spxw/i8xeKO3gaVkZJDIWCQiM6gQrHxsyFgF2wWU+VcXmjgXzK6kjk2tpjgMBnQfErafYcnHmNYHnTlLiLW8rW0oOtM6ACO8OulSSAdiCpyAVPoK6S/jnfroWfDL+xeV7BY7i3nYOA2A4GWKhlLKwZdRGxPTcA7D34hecWu4ng+ZpCkilJGY47rDDbu+3wBPpvUqtJCh1Np0SNk6c4idsb5PVXPU4GHbOO8SOlWRzOWOEfNLaODVqZdRZh0LOxZtOd8DOB7s106Vx35pswSDdQggkEFxkEHBB+INB2KxXLg5ktHZUS5gZmIVVDrlmJwAB5kmupRDNeEluC2rLDr0xvsq/lgdPU52r2rGao8VtQCDlsgk743yQcdNhlRsMV7GlYNMNCawaZrxa5QHBdAR1BZcj3jNUc3mHgMV1HokG43Vh4kPqp/iOhqBcM4lccHm7KZTJbs2cDowzu8RPhf1Q7Hz8mq0O3XydP6y/wCdafF+Fx3EbRyqGU+XmD5EHqCPWgrnhfLd/JJ89tbm2ZpC5WUuzONWzArJAdDgd0jqBt0rVht+If6UZBPF897PLP3dGjs12x2WPCVHg8vjXu8d1weYuh7S3cgEHZH9A4HgkHkw/Xdan9jxpbqFXt9eGGWB7rxgHSwGdtZIYKc42JztUxde0fF4zcdkzFXACxagVSUnGsxudmOrC/A4zmozaXSXPEZrwlRa2CsEb6rTENl/vY+lc+xIzXR544sIYI4YU1TzEJbIF7yYwhZVbwMMhF6bn7pxr8P4UkYisMgw24FzxFx4XfOVj9oZkAA69nDjo9SrIknKHDmYJ2gIeV/nlwD1RRhbSE+1QkXxgb1qe1zOBWrKheQYllOtx9gYwkf4VwDjYtqPnXTrNahSlKilKUoFKUoFKUoI/wA5cAS7gZWBJx9XxY6gr99TuPXdejGqXu+FyORbMcXkIBtnGwuYRlkVGP1huU/Eh3Ax+iKhfPXKSXKagdDKS6SL4oXO5bbcxsQCw8j3hvnOuN/GbES5N4+LuMwyELIoImXoZF8JK/ZU5IbzXptkGpOs/ZFUdsoxxExOSPuSH4gK565VWOogvXl3w+WaYkDseKw95lGAt4uNpoT4Wcr1HhcZ6HNSjk7mSO8DRyAJc4IkjYHDqvdbQG+qN9UZ3Uk5z1O6ylOa4FxyhYHU726DxO7GScDzZmOJMAdTW/EzpnSC8WwUdZBjxFM+OPpgHvbNjUCorkc7tLLZMtqrSmRxG3Z7kINRkyPLdAhB3Gog4qI4nKfBILm5+dwxGG1hbEC6pS88inPaOZGOlV2woxvsehBsLNc7gFl2FrBFjdI0DfvkapDj1Llj8a380Gc1j/6fQe+sAZNVJxPi0N/PK17cvFaxtiGKNSzSDJAYDSVBwoJZgcawB7AtpSCMggj1ByPzFKrTlq34Wt1G9rd3EbZA7N+4JT0Ve1VVGCSMqSc9BirLNAJqnOPPaf6SvPnSyuNWEWExhy+I+pby06quEmoTccf4jbSs01iskZPca31kqP6VVYn8aqc56DACkQ+OLhOrTNDfQ58y0TDHqVEer8gauC3YFEKv2gKrh8g9oNIw+pQAdQ3yABvUB45xu74lGbaGwlAYqTJLqwulg2zMiqnTc5JxnA3qV8Lj7G3ghRgwREjM2O5nGMoD4gW2B8I1L1wVpFrY4lGsimIqr6hurDKBTtqf2dcDqxG2MFl49vCnD0keRj2KDII05YnYIF83OABjbA8gNupfzxWyGaR9Cjxk7tKcbDGcvJ6egz0XpX3Fr755i7vcxWSf6vBnvT/wyGx3n2yAVUgAst3Ek1u8PvX1HiU6a7mc9lw6AdcHKKynYgYLKG22Mj9WXNh8ncA0gK7B9D9pcyeU93tsP91FgAAbZVRtoIqNclcCuLi4N1cDRMVCxLjaxhYeQxgXDpgKMDQveIGVQWxa26xoqIAFUYUegH8ffWHR60pSsqUpSgUpSgUpSgUpSgUpSgiPNfK0cyDZgEOqN4x9NbN9qP7UfrH+Xliv+N8L7V0W8ZYLs4+bX0efm91gdzWy7pLj6w7w+8Nqu6uLxbgKSq6hUZX/AGkUg+ikPXO28b/eH5E71qX6zYreLmm4tD834kvZyEEQ3IXVE5xgM4TZx0OpPiq9a7vBeDwxQK0TjvAyPPGwIlY953J3WQdcagcAeRrwm4NNAphiUXVsd2srkjtkA87eY92QDy329c1G7ThmmRjwq5aCXOZbG67pJ9zjD9MAtv8AfFaTE4jMoA1oDsM6OoJ6ho2Pl07rNn0FfUFyr4CsCSM46Ng7g6DuB8Kirc7vD9FxG2lt3YFRIilkOR4gpOT5+AyVIIOL21yhWGWGU6TpjJXIOO6DE+CN8dRRnG+GwfdVXraf6KupXmtPnFuxzDIFB7JcsQBqBUNhgpDaSdIIOMg2XPaBFYjWNKkjDyY7oOO5nT5ela/EQ8UMjrK+pI3YZEWMqpO+EzjI9aEVzx28HFuzisrMq2rLTsqLpXBUqzR5AXLBt2z3AAN6tIn259vmfbWlYdpLBE7SvqeNG2EWNTKG2BQ7ZPrXsloHUZaQ5A3DspGR/uyvrVK+ridUGp2VF9WIUfmTitea6IVikbtgE7gqNt8DI1H2aVINfREMK6pBFEWUay2lScjvAsd26nqa4dzzxbR6UjMlxNgALErEsQNzkjf8IaiNvmDh88sJ7KUmVWWRFA+ik0HV2bJk61Ybd5iM46dK8eN80QwAIyGW4cAC2QhnDsu6Oy5HqMDJPp51yb+S8kTNxJHw21AA05zcFdsLjIK5G3eKe419cI4aY0/kUXzWNu615cqTdTA+UEOAxzgd0BF9j+c1rHM4hA7ypLxEdvcttbWEW6r/AEmCRjI7wzjbvsfBUk5e5SluJ+3uWV51OMgA29mBjuxA7SzjA3xpTA66QpkHLXJyxgnDxh/2juc3lx/SSD9inoib4x4dxUzggVFCooVVGFVQAoA6AAdKza3I+LK0WJAiDAGTuSSSdyzMd2YnJJPWvelKypSlKBSlKBSlKBSlKBSlKBSlKBSlKDyuLdZBh1DD2+R9R6H21w+M8rx3ChZESZR4RLntE/o7he+h9u59tSGlXRXk/BZ4FKJcN2XnDfIJoCPQXA6D9/UfZXAveVom3l4ay7ftLCYNF+GE/wCEdXFWlNwqFiToAY9WTKMfxIQaupimxw6OL9lxK8tsfVuIpVA/tID+VbCG5I+j4zbOPan+aNVrtwj7M0yj0yjj85FY/rWrNwAn68ZPq8EbfwK1dTFaML0eLi1qo9Qn/wAIrWaAv+0408g+zbo5P5CQZ/q1aMXLuOpg/DbqD+rGtpODEf7eTHoqwqP0jz+tNMVRa8qW5OUtL+7bPimbsU95z2ZI+JruWXD5VzHE1vaA+KOyi7W4OemplXun2uGHtqfDgcJ8atJ/SO7j+q5Kj8q34olUaVUKB0AAAHwFTVxCeE8n4YSCPS/lNcsJrgevZxg9nD+E+9alVhwiOI693lIwZHOqTHoD0QfdUAeyt+lTTClKVFKUpQKUpQKUpQKUpQKUpQKUpQKUpQKUpQKUpQKUpQKUpQKUpQKUpQKUpQKUpQKUpQKUpQKUpQKUpQKUpQKUpQKUpQKUpQKUpQKUpQKUpQKUpQKUpQKUpQKUpQKUpQKUpQKUpQKUpQf/2Q=="/>
          <p:cNvSpPr>
            <a:spLocks noChangeAspect="1" noChangeArrowheads="1"/>
          </p:cNvSpPr>
          <p:nvPr/>
        </p:nvSpPr>
        <p:spPr bwMode="auto">
          <a:xfrm>
            <a:off x="368300" y="15398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026" name="Picture 2" descr="http://static1.vouchercodes.co.uk/images/blog/10242_lostinmaze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04950"/>
            <a:ext cx="4800600" cy="2776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1436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Future Plans</a:t>
            </a:r>
            <a:endParaRPr lang="en-US" dirty="0"/>
          </a:p>
        </p:txBody>
      </p:sp>
      <p:sp>
        <p:nvSpPr>
          <p:cNvPr id="4" name="AutoShape 2" descr="data:image/jpeg;base64,/9j/4AAQSkZJRgABAQAAAQABAAD/2wCEAAkGBxQSEhQUEhQUFhQXGBcXFBgXFxQcFBUXFxcWFhUYFxQYHCggGBolHBQUJDEhJSkrLi4uFx8zODMsNygtLiwBCgoKDg0OGhAQGiwkHyQsLCwsLCwsLCwsLCwsLCwsLCwsLCwsLCwsLCwsLCwsLCwsLCwsLCwsLCwsLCwsLCwsLP/AABEIAOEA4QMBIgACEQEDEQH/xAAcAAEAAgMBAQEAAAAAAAAAAAAABgcBBAUDAgj/xABKEAACAQMCAwUDCQMICQQDAAABAgMABBESIQUGMRMiMkFRYXGBBxQjQlJigpGhM3KxJFNzkqKywdEVNENjk7O0w9LC4ePwFhcl/8QAFwEBAQEBAAAAAAAAAAAAAAAAAAECA//EAB0RAQEBAAIDAQEAAAAAAAAAAAABEQIxEiFRQWH/2gAMAwEAAhEDEQA/ALxpSlApSlApSlApSlApSlApSlApSlApSlApSlApSlApSlApSlApSlApSlApSlApSlApSlApSlApSlApXlNOqdT7h5n2AeZqMcW5rCs0cIaSUdY4l1yD9/BCRDfq7qR6GglLyBepA99cTinOFnb5Es6AjquRr/qeL9KgPMd7Lg/OriK2VvqBu2uGX3DShHtVTj7RqBPdQFiLa3ecg+OUyuPZ3IezCj2OWrUjNq1rz5XLNfAssntVGA/Nwtcp/loT6ltKfeYh/wByoHFLeHdFhhH3UtV/tKjP+ZzX3i9fc3bjqO7NcjoSD4QPMVfG/E8k3/8A3MB1tX+DR/8AnW3a/LLbnxwTL7cAj+wWqt7Y3TBil5KdLMh1TXXVevUnI3pKLw5y6SY2IYQvnYHrPH7R51fH+HkuXh/ym8PlwO2CE+UgKflrwT8BUotOIRSgGN1bPTB3/LrX5kvHIB7a0XGMFo9ceOn11Lwjr0KedeNlMkZza3UtsfJZdoif6WLKH8SKKzkWV+q6VRHCflPvrPSLyMSxN4ZFKkN+7IpMbnborLj0q0eWOebS+H0UgD+aNsw8twcH8+vlmpi6k1KUqKUpSgUpSgUpSgUpSgUpSgUpSgUpWCaDJrmcS4ukQyT1OFwCWdvsRoN3bboK8eIX5OBGNRbwLnAYfbZvqxg/E+VQjmDmfsJextR84v2GguBlIRt3EUbDBx3emfFk90B0eYOLLEnaXspgRgSsCMDcyj77jwj1VdKjzaoTccfup00Wka2VqCcFR9IT5kkYw3T7J38RqQWHJ6QBr3i0hklyDp1E94+FQepbyAHTHUDYcbjV+zfSzkW9mpVIIo494xhjgKowM6Sc4zt0HSt8OMY5cq4NvwyIHLjW5Y5Mh1Fmz5LjBPn0J3612rPhUzgAIQBnBc6RjJ07bsNsfVrvzraWEayzHQJCFDBHd2OksASoLdFPX0qUpbBfKunlJ0xm9obZ8ptjvMuMk4Ck4ySdm1DPX7Nc3hF5YPbNcmWWOISFPpEi1M5VZcIiK5bZ/wBDVkMux9x/hVdfJJw2Kfhskc0ayIbnOltxlYLYqdvb/Ejoaz51ZI0LTj3C4yyo9yAztIxMUZBZjliAVLAezFSfhfDre5j7S2ljkQsckxnUG2OlgGQocEdV6etfXMXHeHWSmJoYHbp2EcUJA6bSd3TH189/QGtH5L+DyxfOZ5IzCk5XsojnKqpkbOk7hQJAoyATgn0qeVXG2/LWMnQckk5jcZ9BlX042AGxbpXBvOUklLDbWScAgpNpXbOMAsOpyQRuKszFeU8KuNLqGXrhgCMjocHz9tXyv6mKRm5fuLYu0DNpJIdSFKvp2IdD9HKM6huB0OBXJjVGkBX+S3APdILiAt6fbtyc9O8p+6KuZZIpDNFbSRySQ5V4pC+EbLKAZdJYDUrZzrzjbHWosvJAe30ztm43eU/YZySQudjGOmR3SQSPY9Xpdsb3JXyhzQsLa+8QxjVgMw8ijDut8Dg+Q6tVu2d2kqhkOR+oPXBHkdx+dfmu9R7cCG9jaa2bPZsNpUz9aJm88bmN+vTOOki5X5jl4a0faS9tYy7QXPeITc9yYeIKDnKndNyv1lrPKNSr5pWpw6/WVcjYjGoZBxkZBBGzKRuGGxFbdYaKUpQKUpQKUpQKUpQKUpQK43Er8E6R3skgLnHaEeLJ8o1+sfh12pzNxlLaJmdtIClmI3YKMDujzckqqjzLD21AOP8AMEtsgRB/L7nASMbm2j3CINzll33837RuigUHpzPx6XtPmNiS93KcTyjqnUlVP1MDb7gGPFkiR8qcrQcNiLsQ0unMsp/uoPIb423P6U5F5UWxiy/euJN5n6n10A+g/U17cYn7V+zHgQ977zf5Dp78+yrJvqJfXuuVdK13KJHGFXaNT9Uev7x8z/gBUd+VeEJw9cfzyf8AKn/yqcwxACo58ovA5ry0WKAKXEqudTBRpEUy9T55ddq3b+Rz7cf5Wh/I7Uf71f8AkvVhyDc++oj8oPA5rqCBIFDMkgZgWRcDs2XYsQDual0h3PvqK85BkEew/niq4seUeIwWItoZYkZpneUpK41RmKFEAk7PUO9G+QMbY3PSrINYoKr4PyTxG1ftIfmev6rMQ5TrkpriOknO5G9Trlpb4dp8/aJjlOy7PTt4terCr9z9a7NYomsmvk1k1g1RAOQD/wD0eL/0x/6i5/yqbXVssgww9xHUe4/xByCNiCNqi3JXCJobziUksZVJpdUTEqda9tcPkYJxs6dcdal5qQrg8ZsFmUwyIGL5AJB7M43LE5yrrjOkHJ6qcBilfy2jcMlaOZTNYT7SKf0cYxomXAORjUB1BAK21NGGBBGQf8NwQRuCCAQRuCMiuRxHhizhop++pHdHTUNgXOP9oCR02GxA32132S45HKl09hLHbNKHgk34dOT3SG73zaRseE+W3dO4HiVLVsroSLqGR5Mp8SMPEre0f+/SqR4VbiN34TeMTFJ3rOXYFHOSmknw5IOx2DAjoxzO+UuMyYYXG1xAVivB/OR79jdAddwN/cwO64rGOkqd0oKVlSlKUClKUClKUCvieUKpY9AMmvuq++WfjvYWXYqcPPlPaI8fSn3acr73FBDeI82C5uXunBNrbMGQfz9wdQtxuOiKJHAPhZjnxCudwfjLW84vbkjtpRqVnXMUSsMIoGcqdOkj0UJ56q50XDw0sdswzHbKZLgeTzNpMqkj73YweuIya6wDTyBCDljqkyB0zny23Pl6A9K7cOP658uSU2nOkrzRRySMDOQIgsagYJ0gluoyfyravecLK2cxPIS6nD6EZgreYYjqR5gZI99RvjEHZ8S4YB5d78nJ/wAK3vkdsY5bGRpY0kaSYo5dQxZeyhOklh0y7n3tmpf4JzZXSTRrJE6vGwyrL0O+D7iCCCDuCDXvUG+STaC6QE6VuSFBJOO4gPX91anJrIwaxQ1jNANYNDSiMUpQ0GKxWaxQYrFZrBqo0L7jNvCcTTxRt9lnXX/Uzn9K104tbXHciuYjIfBpZdYbBAKo27dTkY3BI861brkyzlnknkjLO+GYa2VMhQC2lCNzjJyeuTUH5xistUcPD4y9yXxiJnZCAD3QSSC2dJ1LsADkiipLzzYQvZl3ZYZIyWjJY6u0GNaBvE5OB3v3G6Cvnh3HjJBFxIDM1v8AQ8QUD9pAd5Gx5936Ue1JB1apBHw5Q8U0qo04jSN5MZIcDOoHoMtrGeveXGKjcRWz4sMEfNr8FH27gmJyrZ6N9IR0/nzUrUWnwWYYMechQDGc51RNvGc+eMFc/dB866VQPk+UwA27ZzZydkM9TaTYMOT56NlJ/wBw1Tys1spSlQKUpQKUpQKovn/iAn4uxPeitEyV8iYl7Zh+NzBGau+5l0IzHyBP5CvzNcXmqG7uDuZpFAPnpZ5Lhv8AkwD41YldLgaMsBkbLPO7O7Z7zLGSqnB2OqRpydx0WpTybZ6yZSPEcL+6Nh+e5/FXBv1aICJQcxokSnbxhQpJyR/tCx+NWDy3ZCOJVA2AAHwFd+uLl3WpxTl+SW/s7hez7KD9oGLazux7qhSD1HUiuJ/+G39q0icNuo0tpDnS5IdM7YB7J8ELga1IYgD0BqwhWa5NONyly+thbiJW1sWLyPjGpyAuw8lAVQPdnzrs5rBNYzQCaxQ1igzWKGsURmsGlYoFYrNYoMUrNYqiq+bIeLXUkiGGbsA7BEjAEborEIzb5ckYPeJHoBW7wm4vLRCtvwkKSO830pkfHk0hJJ93QeQFWMa+c0w14BNcYDjSWUahjwsQCdj5qf4VGufoBcWTMDiaIiUaclo2TIkBx0AGvc7ZQVKq1yyd+N2GG30kjJVxhsL1O4fp61aObw/iAllsbo7JewtbzgdO0KtIoJ9kkVwvvmqf8LnLxKW8Qyr/ALyEo36qapjl2Vl4Xcoc9pYXJlX1AiZbl9jjGWgmX8VW/wAIca5lB2JSRf3XUD9Wjc/Gubo6dKUqKUpSgUpSg4PPV32Vhcv5rG5HvClv8KoK2t8rYxeUlwcj7rNaxf8Abl/M1dvyqtjhlx7VI/MEf41TPDm/lNgPRdXsz84vD/6B+lbjNdiNjLOmVPfl1E93GxMvkc/V9KmV1zXZ2p7OWYaxsyorOy+xtIIU+wnNQvle4MlzEpjlTGohmUachGUY3697PwrW4Hcx8LLrxGwMj6srOVRwwI30drhCCQW1BsnVgjaunOscYs7gvMlrdnEEys+CdBDLJgdSEcAkD1GRXVqkuaeMo7Q3VnZtaiNtSTadIlkA1AaUGjYKc4JJBIO1XcT8PZ6eyuavmsZrJrFBisVk180RxebuYDZQrIIjIWcL5iNfM63A7pIyF9p88Yrc4JxeK7i7SFsjoynxxt9l18vYeh8q254lZGEiq0ZBDh8aCp6hs7YqoeISJYXYbh90jA7YB1qgJHckfBWRd8g5JGN9wCQuGlVM/Pl/gxqY3fJAdIgz+eyhe6eh30mu7yVc3scsr3pcpIqgdo41qyt3dMWe4uGfIwvRdquCeVisisUGKxWawaIwa1p7yNDh5Y0JGQHdFJHTOGIONjv7K2Ca4PHeU7a8kEk6uXCBAVcqNIZmGw9rtQdIcQhPSaH/AIsf/lWRdIGB7RArKwzrXSSjLgas4J+kbaqk5htrWGVobeGVWjcq7ySZVsDYIuOntJzt0qx+BPBa28BE6mNg+JG7oZnIZgFO67oRpO4070XHK5djU8Q4tBkFJkifbBUhmBcjyP8ArBFTXkW7MkNm58UlnEW98YTP6ymoZwa6R+OXDRurq1m2SpyCVNsOvqNNSrkLaGyHpFcL8FlQD+7Wa3Ok2pSlZaKUpQKUpQRT5UI9XDZ/YufyzVKWhxNw9vUhPzuZx/3RV986W3aWVwnqhFfniSfTBBL/ADUzN+XYSKPzSStRmphy038oj7rYydzpx+zk9ufIeVdFeG8Zt3dre6SdHJbEmkEE/ccYQDbZHx7BWlwxglwQATpdd8bBe0CscnAI0semasWLpXTn2xx6Qy15WvLqeOfikyOsR1RwpgjOxw2kBQuVGfEWxgkCpwxr5rFYVkmsHoT5DqfIe8+VVzzDz/OkskMMKxsjshZ8yOdJIyqDAGcZGdWxqOzWd/ekdu7kbftWwv4YFGx9yirJqLF4rztZwZHa9qw+rCA528teRGPi1RLiPykzyHRawqhPQtmWU+5QAoPsw1ffDOQhsZNcnv7ifkDq/UVK+H8uLGMKFjHmI1Az7z1b41fH6K8m4VfXhDXMjY2I7dzge1YFB0n8K10rbkhCMapXYjxAKij2hTqJ+JqxIeFxr5ZPtrbWMDoKehUHEeW5rPvwGQsDkkeIY8xjxDHVT+o6SrkjjcN33JMLcDfT9WQDfVH8Oq9R7RUymgDdagfNvJZJM9plZQdRVTp1Eb6kI8L+flk+h63fgsADFCahXJnOwmxb3Z0z50q5GkSnppcfUlztjYE+h2qakVkYr5NZr5qgahfGuO8QtZ3ZrVZrU4CdlqLKB5s4UkMfMMmnoAdsmZmvnNQQS75ze8ieCC0mJkUodXeC52yFVcZHkSRjY1IOX+G9hDDDNoLYlcg6SAxaPYZ2JAbqPbXcLn1NeKEGQjbIVcDbPeLZ2/AtURjhaD/Tl1pChUs9J0gAZf5sRsPfUm5DbMViR0aCeT4PJEw/v1EODXQW541ddFiCoMD+ZLlwAPuwCp3ybZ9kIIvOCzhQ+98A/wDT1hudJXSlKy0UpSgUpSg8buHWjp9pSPzGK/Nd3Z6RdwnOUk7RR7AzJ/duM/hr9NVR3yjWAt+Jam2inU6j7GBSQ/BX29qVqJWrwGfWItWo9pFobSN8hezbc4AOQTuR1qyuG3BeNGIwxHeH2XGzrn2MGHwqo+XJTHrjfZ4nJIGTsTpkAxucOv8AaqzuCT5JGCA30iZxk+ESYAO3eKtvvmWul9yVzb1/xKGAAzyxxA7LrdV1H0UE5b4VrWXMNrMwSK5hdz0UOA7fuo2C3wFVzzDdRvxZ3SFr9VUI8IWTCMg0MqlFOpVYFs4K6nYe2tbnOaIxBV4U9q2V+lZXQDB8IAQKxPTc7eQzWFWjccGhaQyFAHPjKgAuRgAsRuxwAN/ICtqG1RPCoHwrw4LdLLbwukvbKUUdpgjWyjS5IO4OpWyDuDmtyrozWKxmlQZpWKVUZr5YVmsUEN5y5NW5Bkjws2Ov1ZMeT+30b88jGObypzo0LfNeIZUr3VlfxJ6LMfNemJPTGSR3qsM1G+auWI7tc+GUDuOBuPusPrL7PLyoJIwr5NVhy7zLNw6T5reqxhHhO5aIeTRn68X3eo8uhWrMilV1V0YMjAMrKQVYHoQR1FB9Gvkio5zjzUtmojjHaXUmBFHgnGo4VnUbnJ2VRux26ZNRHk6ymi4wRdHVcGF3kJILZeNWwWG2QCBgbDGBsBTTFo4rT+cxrHLM+lkTW7eFgBGMfqIwfxV73cmleuCe6D6E/W/CMt7lNRf5RrnTaRwwhTLcskMOMZ0ZGdLfZJ7NNvKSrRzOW7UtwxVb9pf3eDnzUusUm3oYkumq2+AjU08nk0mhf3YlCEfCQTVCbSBYriONQWi4dbf15WVoYx+9hbn/AIq+tWFwq17KFEO7BRqPq53c/FiT8a510bVKUqKUpSgUpSgVBvlZ4Gbi07RBl4TqHqR5j27EgfvVOa+JYwwKsMgggj1B2NWD8z/OtLRXIyRjs5seeAB/aQKw9WR/Spxw/i8xeKO3gaVkZJDIWCQiM6gQrHxsyFgF2wWU+VcXmjgXzK6kjk2tpjgMBnQfErafYcnHmNYHnTlLiLW8rW0oOtM6ACO8OulSSAdiCpyAVPoK6S/jnfroWfDL+xeV7BY7i3nYOA2A4GWKhlLKwZdRGxPTcA7D34hecWu4ng+ZpCkilJGY47rDDbu+3wBPpvUqtJCh1Np0SNk6c4idsb5PVXPU4GHbOO8SOlWRzOWOEfNLaODVqZdRZh0LOxZtOd8DOB7s106Vx35pswSDdQggkEFxkEHBB+INB2KxXLg5ktHZUS5gZmIVVDrlmJwAB5kmupRDNeEluC2rLDr0xvsq/lgdPU52r2rGao8VtQCDlsgk743yQcdNhlRsMV7GlYNMNCawaZrxa5QHBdAR1BZcj3jNUc3mHgMV1HokG43Vh4kPqp/iOhqBcM4lccHm7KZTJbs2cDowzu8RPhf1Q7Hz8mq0O3XydP6y/wCdafF+Fx3EbRyqGU+XmD5EHqCPWgrnhfLd/JJ89tbm2ZpC5WUuzONWzArJAdDgd0jqBt0rVht+If6UZBPF897PLP3dGjs12x2WPCVHg8vjXu8d1weYuh7S3cgEHZH9A4HgkHkw/Xdan9jxpbqFXt9eGGWB7rxgHSwGdtZIYKc42JztUxde0fF4zcdkzFXACxagVSUnGsxudmOrC/A4zmozaXSXPEZrwlRa2CsEb6rTENl/vY+lc+xIzXR544sIYI4YU1TzEJbIF7yYwhZVbwMMhF6bn7pxr8P4UkYisMgw24FzxFx4XfOVj9oZkAA69nDjo9SrIknKHDmYJ2gIeV/nlwD1RRhbSE+1QkXxgb1qe1zOBWrKheQYllOtx9gYwkf4VwDjYtqPnXTrNahSlKilKUoFKUoFKUoI/wA5cAS7gZWBJx9XxY6gr99TuPXdejGqXu+FyORbMcXkIBtnGwuYRlkVGP1huU/Eh3Ax+iKhfPXKSXKagdDKS6SL4oXO5bbcxsQCw8j3hvnOuN/GbES5N4+LuMwyELIoImXoZF8JK/ZU5IbzXptkGpOs/ZFUdsoxxExOSPuSH4gK565VWOogvXl3w+WaYkDseKw95lGAt4uNpoT4Wcr1HhcZ6HNSjk7mSO8DRyAJc4IkjYHDqvdbQG+qN9UZ3Uk5z1O6ylOa4FxyhYHU726DxO7GScDzZmOJMAdTW/EzpnSC8WwUdZBjxFM+OPpgHvbNjUCorkc7tLLZMtqrSmRxG3Z7kINRkyPLdAhB3Gog4qI4nKfBILm5+dwxGG1hbEC6pS88inPaOZGOlV2woxvsehBsLNc7gFl2FrBFjdI0DfvkapDj1Llj8a380Gc1j/6fQe+sAZNVJxPi0N/PK17cvFaxtiGKNSzSDJAYDSVBwoJZgcawB7AtpSCMggj1ByPzFKrTlq34Wt1G9rd3EbZA7N+4JT0Ve1VVGCSMqSc9BirLNAJqnOPPaf6SvPnSyuNWEWExhy+I+pby06quEmoTccf4jbSs01iskZPca31kqP6VVYn8aqc56DACkQ+OLhOrTNDfQ58y0TDHqVEer8gauC3YFEKv2gKrh8g9oNIw+pQAdQ3yABvUB45xu74lGbaGwlAYqTJLqwulg2zMiqnTc5JxnA3qV8Lj7G3ghRgwREjM2O5nGMoD4gW2B8I1L1wVpFrY4lGsimIqr6hurDKBTtqf2dcDqxG2MFl49vCnD0keRj2KDII05YnYIF83OABjbA8gNupfzxWyGaR9Cjxk7tKcbDGcvJ6egz0XpX3Fr755i7vcxWSf6vBnvT/wyGx3n2yAVUgAst3Ek1u8PvX1HiU6a7mc9lw6AdcHKKynYgYLKG22Mj9WXNh8ncA0gK7B9D9pcyeU93tsP91FgAAbZVRtoIqNclcCuLi4N1cDRMVCxLjaxhYeQxgXDpgKMDQveIGVQWxa26xoqIAFUYUegH8ffWHR60pSsqUpSgUpSgUpSgUpSgUpSgiPNfK0cyDZgEOqN4x9NbN9qP7UfrH+Xliv+N8L7V0W8ZYLs4+bX0efm91gdzWy7pLj6w7w+8Nqu6uLxbgKSq6hUZX/AGkUg+ikPXO28b/eH5E71qX6zYreLmm4tD834kvZyEEQ3IXVE5xgM4TZx0OpPiq9a7vBeDwxQK0TjvAyPPGwIlY953J3WQdcagcAeRrwm4NNAphiUXVsd2srkjtkA87eY92QDy329c1G7ThmmRjwq5aCXOZbG67pJ9zjD9MAtv8AfFaTE4jMoA1oDsM6OoJ6ho2Pl07rNn0FfUFyr4CsCSM46Ng7g6DuB8Kirc7vD9FxG2lt3YFRIilkOR4gpOT5+AyVIIOL21yhWGWGU6TpjJXIOO6DE+CN8dRRnG+GwfdVXraf6KupXmtPnFuxzDIFB7JcsQBqBUNhgpDaSdIIOMg2XPaBFYjWNKkjDyY7oOO5nT5ela/EQ8UMjrK+pI3YZEWMqpO+EzjI9aEVzx28HFuzisrMq2rLTsqLpXBUqzR5AXLBt2z3AAN6tIn259vmfbWlYdpLBE7SvqeNG2EWNTKG2BQ7ZPrXsloHUZaQ5A3DspGR/uyvrVK+ridUGp2VF9WIUfmTitea6IVikbtgE7gqNt8DI1H2aVINfREMK6pBFEWUay2lScjvAsd26nqa4dzzxbR6UjMlxNgALErEsQNzkjf8IaiNvmDh88sJ7KUmVWWRFA+ik0HV2bJk61Ybd5iM46dK8eN80QwAIyGW4cAC2QhnDsu6Oy5HqMDJPp51yb+S8kTNxJHw21AA05zcFdsLjIK5G3eKe419cI4aY0/kUXzWNu615cqTdTA+UEOAxzgd0BF9j+c1rHM4hA7ypLxEdvcttbWEW6r/AEmCRjI7wzjbvsfBUk5e5SluJ+3uWV51OMgA29mBjuxA7SzjA3xpTA66QpkHLXJyxgnDxh/2juc3lx/SSD9inoib4x4dxUzggVFCooVVGFVQAoA6AAdKza3I+LK0WJAiDAGTuSSSdyzMd2YnJJPWvelKypSlKBSlKBSlKBSlKBSlKBSlKBSlKDyuLdZBh1DD2+R9R6H21w+M8rx3ChZESZR4RLntE/o7he+h9u59tSGlXRXk/BZ4FKJcN2XnDfIJoCPQXA6D9/UfZXAveVom3l4ay7ftLCYNF+GE/wCEdXFWlNwqFiToAY9WTKMfxIQaupimxw6OL9lxK8tsfVuIpVA/tID+VbCG5I+j4zbOPan+aNVrtwj7M0yj0yjj85FY/rWrNwAn68ZPq8EbfwK1dTFaML0eLi1qo9Qn/wAIrWaAv+0408g+zbo5P5CQZ/q1aMXLuOpg/DbqD+rGtpODEf7eTHoqwqP0jz+tNMVRa8qW5OUtL+7bPimbsU95z2ZI+JruWXD5VzHE1vaA+KOyi7W4OemplXun2uGHtqfDgcJ8atJ/SO7j+q5Kj8q34olUaVUKB0AAAHwFTVxCeE8n4YSCPS/lNcsJrgevZxg9nD+E+9alVhwiOI693lIwZHOqTHoD0QfdUAeyt+lTTClKVFKUpQKUpQKUpQKUpQKUpQKUpQKUpQKUpQKUpQKUpQKUpQKUpQKUpQKUpQKUpQKUpQKUpQKUpQKUpQKUpQKUpQKUpQKUpQKUpQKUpQKUpQKUpQKUpQKUpQKUpQKUpQKUpQKUpQKUpQf/2Q=="/>
          <p:cNvSpPr>
            <a:spLocks noChangeAspect="1" noChangeArrowheads="1"/>
          </p:cNvSpPr>
          <p:nvPr/>
        </p:nvSpPr>
        <p:spPr bwMode="auto">
          <a:xfrm>
            <a:off x="63500" y="-15081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4" descr="data:image/jpeg;base64,/9j/4AAQSkZJRgABAQAAAQABAAD/2wCEAAkGBxQSEhQUEhQUFhQXGBcXFBgXFxQcFBUXFxcWFhUYFxQYHCggGBolHBQUJDEhJSkrLi4uFx8zODMsNygtLiwBCgoKDg0OGhAQGiwkHyQsLCwsLCwsLCwsLCwsLCwsLCwsLCwsLCwsLCwsLCwsLCwsLCwsLCwsLCwsLCwsLCwsLP/AABEIAOEA4QMBIgACEQEDEQH/xAAcAAEAAgMBAQEAAAAAAAAAAAAABgcBBAUDAgj/xABKEAACAQMCAwUDCQMICQQDAAABAgMABBESIQUGMRMiMkFRYXGBBxQjQlJigpGhM3KxJFNzkqKywdEVNENjk7O0w9LC4ePwFhcl/8QAFwEBAQEBAAAAAAAAAAAAAAAAAAECA//EAB0RAQEBAAIDAQEAAAAAAAAAAAABEQIxEiFRQWH/2gAMAwEAAhEDEQA/ALxpSlApSlApSlApSlApSlApSlApSlApSlApSlApSlApSlApSlApSlApSlApSlApSlApSlApSlApSlApXlNOqdT7h5n2AeZqMcW5rCs0cIaSUdY4l1yD9/BCRDfq7qR6GglLyBepA99cTinOFnb5Es6AjquRr/qeL9KgPMd7Lg/OriK2VvqBu2uGX3DShHtVTj7RqBPdQFiLa3ecg+OUyuPZ3IezCj2OWrUjNq1rz5XLNfAssntVGA/Nwtcp/loT6ltKfeYh/wByoHFLeHdFhhH3UtV/tKjP+ZzX3i9fc3bjqO7NcjoSD4QPMVfG/E8k3/8A3MB1tX+DR/8AnW3a/LLbnxwTL7cAj+wWqt7Y3TBil5KdLMh1TXXVevUnI3pKLw5y6SY2IYQvnYHrPH7R51fH+HkuXh/ym8PlwO2CE+UgKflrwT8BUotOIRSgGN1bPTB3/LrX5kvHIB7a0XGMFo9ceOn11Lwjr0KedeNlMkZza3UtsfJZdoif6WLKH8SKKzkWV+q6VRHCflPvrPSLyMSxN4ZFKkN+7IpMbnborLj0q0eWOebS+H0UgD+aNsw8twcH8+vlmpi6k1KUqKUpSgUpSgUpSgUpSgUpSgUpSgUpWCaDJrmcS4ukQyT1OFwCWdvsRoN3bboK8eIX5OBGNRbwLnAYfbZvqxg/E+VQjmDmfsJextR84v2GguBlIRt3EUbDBx3emfFk90B0eYOLLEnaXspgRgSsCMDcyj77jwj1VdKjzaoTccfup00Wka2VqCcFR9IT5kkYw3T7J38RqQWHJ6QBr3i0hklyDp1E94+FQepbyAHTHUDYcbjV+zfSzkW9mpVIIo494xhjgKowM6Sc4zt0HSt8OMY5cq4NvwyIHLjW5Y5Mh1Fmz5LjBPn0J3612rPhUzgAIQBnBc6RjJ07bsNsfVrvzraWEayzHQJCFDBHd2OksASoLdFPX0qUpbBfKunlJ0xm9obZ8ptjvMuMk4Ck4ySdm1DPX7Nc3hF5YPbNcmWWOISFPpEi1M5VZcIiK5bZ/wBDVkMux9x/hVdfJJw2Kfhskc0ayIbnOltxlYLYqdvb/Ejoaz51ZI0LTj3C4yyo9yAztIxMUZBZjliAVLAezFSfhfDre5j7S2ljkQsckxnUG2OlgGQocEdV6etfXMXHeHWSmJoYHbp2EcUJA6bSd3TH189/QGtH5L+DyxfOZ5IzCk5XsojnKqpkbOk7hQJAoyATgn0qeVXG2/LWMnQckk5jcZ9BlX042AGxbpXBvOUklLDbWScAgpNpXbOMAsOpyQRuKszFeU8KuNLqGXrhgCMjocHz9tXyv6mKRm5fuLYu0DNpJIdSFKvp2IdD9HKM6huB0OBXJjVGkBX+S3APdILiAt6fbtyc9O8p+6KuZZIpDNFbSRySQ5V4pC+EbLKAZdJYDUrZzrzjbHWosvJAe30ztm43eU/YZySQudjGOmR3SQSPY9Xpdsb3JXyhzQsLa+8QxjVgMw8ijDut8Dg+Q6tVu2d2kqhkOR+oPXBHkdx+dfmu9R7cCG9jaa2bPZsNpUz9aJm88bmN+vTOOki5X5jl4a0faS9tYy7QXPeITc9yYeIKDnKndNyv1lrPKNSr5pWpw6/WVcjYjGoZBxkZBBGzKRuGGxFbdYaKUpQKUpQKUpQKUpQKUpQK43Er8E6R3skgLnHaEeLJ8o1+sfh12pzNxlLaJmdtIClmI3YKMDujzckqqjzLD21AOP8AMEtsgRB/L7nASMbm2j3CINzll33837RuigUHpzPx6XtPmNiS93KcTyjqnUlVP1MDb7gGPFkiR8qcrQcNiLsQ0unMsp/uoPIb423P6U5F5UWxiy/euJN5n6n10A+g/U17cYn7V+zHgQ977zf5Dp78+yrJvqJfXuuVdK13KJHGFXaNT9Uev7x8z/gBUd+VeEJw9cfzyf8AKn/yqcwxACo58ovA5ry0WKAKXEqudTBRpEUy9T55ddq3b+Rz7cf5Wh/I7Uf71f8AkvVhyDc++oj8oPA5rqCBIFDMkgZgWRcDs2XYsQDual0h3PvqK85BkEew/niq4seUeIwWItoZYkZpneUpK41RmKFEAk7PUO9G+QMbY3PSrINYoKr4PyTxG1ftIfmev6rMQ5TrkpriOknO5G9Trlpb4dp8/aJjlOy7PTt4terCr9z9a7NYomsmvk1k1g1RAOQD/wD0eL/0x/6i5/yqbXVssgww9xHUe4/xByCNiCNqi3JXCJobziUksZVJpdUTEqda9tcPkYJxs6dcdal5qQrg8ZsFmUwyIGL5AJB7M43LE5yrrjOkHJ6qcBilfy2jcMlaOZTNYT7SKf0cYxomXAORjUB1BAK21NGGBBGQf8NwQRuCCAQRuCMiuRxHhizhop++pHdHTUNgXOP9oCR02GxA32132S45HKl09hLHbNKHgk34dOT3SG73zaRseE+W3dO4HiVLVsroSLqGR5Mp8SMPEre0f+/SqR4VbiN34TeMTFJ3rOXYFHOSmknw5IOx2DAjoxzO+UuMyYYXG1xAVivB/OR79jdAddwN/cwO64rGOkqd0oKVlSlKUClKUClKUCvieUKpY9AMmvuq++WfjvYWXYqcPPlPaI8fSn3acr73FBDeI82C5uXunBNrbMGQfz9wdQtxuOiKJHAPhZjnxCudwfjLW84vbkjtpRqVnXMUSsMIoGcqdOkj0UJ56q50XDw0sdswzHbKZLgeTzNpMqkj73YweuIya6wDTyBCDljqkyB0zny23Pl6A9K7cOP658uSU2nOkrzRRySMDOQIgsagYJ0gluoyfyravecLK2cxPIS6nD6EZgreYYjqR5gZI99RvjEHZ8S4YB5d78nJ/wAK3vkdsY5bGRpY0kaSYo5dQxZeyhOklh0y7n3tmpf4JzZXSTRrJE6vGwyrL0O+D7iCCCDuCDXvUG+STaC6QE6VuSFBJOO4gPX91anJrIwaxQ1jNANYNDSiMUpQ0GKxWaxQYrFZrBqo0L7jNvCcTTxRt9lnXX/Uzn9K104tbXHciuYjIfBpZdYbBAKo27dTkY3BI861brkyzlnknkjLO+GYa2VMhQC2lCNzjJyeuTUH5xistUcPD4y9yXxiJnZCAD3QSSC2dJ1LsADkiipLzzYQvZl3ZYZIyWjJY6u0GNaBvE5OB3v3G6Cvnh3HjJBFxIDM1v8AQ8QUD9pAd5Gx5936Ue1JB1apBHw5Q8U0qo04jSN5MZIcDOoHoMtrGeveXGKjcRWz4sMEfNr8FH27gmJyrZ6N9IR0/nzUrUWnwWYYMechQDGc51RNvGc+eMFc/dB866VQPk+UwA27ZzZydkM9TaTYMOT56NlJ/wBw1Tys1spSlQKUpQKUpQKovn/iAn4uxPeitEyV8iYl7Zh+NzBGau+5l0IzHyBP5CvzNcXmqG7uDuZpFAPnpZ5Lhv8AkwD41YldLgaMsBkbLPO7O7Z7zLGSqnB2OqRpydx0WpTybZ6yZSPEcL+6Nh+e5/FXBv1aICJQcxokSnbxhQpJyR/tCx+NWDy3ZCOJVA2AAHwFd+uLl3WpxTl+SW/s7hez7KD9oGLazux7qhSD1HUiuJ/+G39q0icNuo0tpDnS5IdM7YB7J8ELga1IYgD0BqwhWa5NONyly+thbiJW1sWLyPjGpyAuw8lAVQPdnzrs5rBNYzQCaxQ1igzWKGsURmsGlYoFYrNYoMUrNYqiq+bIeLXUkiGGbsA7BEjAEborEIzb5ckYPeJHoBW7wm4vLRCtvwkKSO830pkfHk0hJJ93QeQFWMa+c0w14BNcYDjSWUahjwsQCdj5qf4VGufoBcWTMDiaIiUaclo2TIkBx0AGvc7ZQVKq1yyd+N2GG30kjJVxhsL1O4fp61aObw/iAllsbo7JewtbzgdO0KtIoJ9kkVwvvmqf8LnLxKW8Qyr/ALyEo36qapjl2Vl4Xcoc9pYXJlX1AiZbl9jjGWgmX8VW/wAIca5lB2JSRf3XUD9Wjc/Gubo6dKUqKUpSgUpSg4PPV32Vhcv5rG5HvClv8KoK2t8rYxeUlwcj7rNaxf8Abl/M1dvyqtjhlx7VI/MEf41TPDm/lNgPRdXsz84vD/6B+lbjNdiNjLOmVPfl1E93GxMvkc/V9KmV1zXZ2p7OWYaxsyorOy+xtIIU+wnNQvle4MlzEpjlTGohmUachGUY3697PwrW4Hcx8LLrxGwMj6srOVRwwI30drhCCQW1BsnVgjaunOscYs7gvMlrdnEEys+CdBDLJgdSEcAkD1GRXVqkuaeMo7Q3VnZtaiNtSTadIlkA1AaUGjYKc4JJBIO1XcT8PZ6eyuavmsZrJrFBisVk180RxebuYDZQrIIjIWcL5iNfM63A7pIyF9p88Yrc4JxeK7i7SFsjoynxxt9l18vYeh8q254lZGEiq0ZBDh8aCp6hs7YqoeISJYXYbh90jA7YB1qgJHckfBWRd8g5JGN9wCQuGlVM/Pl/gxqY3fJAdIgz+eyhe6eh30mu7yVc3scsr3pcpIqgdo41qyt3dMWe4uGfIwvRdquCeVisisUGKxWawaIwa1p7yNDh5Y0JGQHdFJHTOGIONjv7K2Ca4PHeU7a8kEk6uXCBAVcqNIZmGw9rtQdIcQhPSaH/AIsf/lWRdIGB7RArKwzrXSSjLgas4J+kbaqk5htrWGVobeGVWjcq7ySZVsDYIuOntJzt0qx+BPBa28BE6mNg+JG7oZnIZgFO67oRpO4070XHK5djU8Q4tBkFJkifbBUhmBcjyP8ArBFTXkW7MkNm58UlnEW98YTP6ymoZwa6R+OXDRurq1m2SpyCVNsOvqNNSrkLaGyHpFcL8FlQD+7Wa3Ok2pSlZaKUpQKUpQRT5UI9XDZ/YufyzVKWhxNw9vUhPzuZx/3RV986W3aWVwnqhFfniSfTBBL/ADUzN+XYSKPzSStRmphy038oj7rYydzpx+zk9ufIeVdFeG8Zt3dre6SdHJbEmkEE/ccYQDbZHx7BWlwxglwQATpdd8bBe0CscnAI0semasWLpXTn2xx6Qy15WvLqeOfikyOsR1RwpgjOxw2kBQuVGfEWxgkCpwxr5rFYVkmsHoT5DqfIe8+VVzzDz/OkskMMKxsjshZ8yOdJIyqDAGcZGdWxqOzWd/ekdu7kbftWwv4YFGx9yirJqLF4rztZwZHa9qw+rCA528teRGPi1RLiPykzyHRawqhPQtmWU+5QAoPsw1ffDOQhsZNcnv7ifkDq/UVK+H8uLGMKFjHmI1Az7z1b41fH6K8m4VfXhDXMjY2I7dzge1YFB0n8K10rbkhCMapXYjxAKij2hTqJ+JqxIeFxr5ZPtrbWMDoKehUHEeW5rPvwGQsDkkeIY8xjxDHVT+o6SrkjjcN33JMLcDfT9WQDfVH8Oq9R7RUymgDdagfNvJZJM9plZQdRVTp1Eb6kI8L+flk+h63fgsADFCahXJnOwmxb3Z0z50q5GkSnppcfUlztjYE+h2qakVkYr5NZr5qgahfGuO8QtZ3ZrVZrU4CdlqLKB5s4UkMfMMmnoAdsmZmvnNQQS75ze8ieCC0mJkUodXeC52yFVcZHkSRjY1IOX+G9hDDDNoLYlcg6SAxaPYZ2JAbqPbXcLn1NeKEGQjbIVcDbPeLZ2/AtURjhaD/Tl1pChUs9J0gAZf5sRsPfUm5DbMViR0aCeT4PJEw/v1EODXQW541ddFiCoMD+ZLlwAPuwCp3ybZ9kIIvOCzhQ+98A/wDT1hudJXSlKy0UpSgUpSg8buHWjp9pSPzGK/Nd3Z6RdwnOUk7RR7AzJ/duM/hr9NVR3yjWAt+Jam2inU6j7GBSQ/BX29qVqJWrwGfWItWo9pFobSN8hezbc4AOQTuR1qyuG3BeNGIwxHeH2XGzrn2MGHwqo+XJTHrjfZ4nJIGTsTpkAxucOv8AaqzuCT5JGCA30iZxk+ESYAO3eKtvvmWul9yVzb1/xKGAAzyxxA7LrdV1H0UE5b4VrWXMNrMwSK5hdz0UOA7fuo2C3wFVzzDdRvxZ3SFr9VUI8IWTCMg0MqlFOpVYFs4K6nYe2tbnOaIxBV4U9q2V+lZXQDB8IAQKxPTc7eQzWFWjccGhaQyFAHPjKgAuRgAsRuxwAN/ICtqG1RPCoHwrw4LdLLbwukvbKUUdpgjWyjS5IO4OpWyDuDmtyrozWKxmlQZpWKVUZr5YVmsUEN5y5NW5Bkjws2Ov1ZMeT+30b88jGObypzo0LfNeIZUr3VlfxJ6LMfNemJPTGSR3qsM1G+auWI7tc+GUDuOBuPusPrL7PLyoJIwr5NVhy7zLNw6T5reqxhHhO5aIeTRn68X3eo8uhWrMilV1V0YMjAMrKQVYHoQR1FB9Gvkio5zjzUtmojjHaXUmBFHgnGo4VnUbnJ2VRux26ZNRHk6ymi4wRdHVcGF3kJILZeNWwWG2QCBgbDGBsBTTFo4rT+cxrHLM+lkTW7eFgBGMfqIwfxV73cmleuCe6D6E/W/CMt7lNRf5RrnTaRwwhTLcskMOMZ0ZGdLfZJ7NNvKSrRzOW7UtwxVb9pf3eDnzUusUm3oYkumq2+AjU08nk0mhf3YlCEfCQTVCbSBYriONQWi4dbf15WVoYx+9hbn/AIq+tWFwq17KFEO7BRqPq53c/FiT8a510bVKUqKUpSgUpSgVBvlZ4Gbi07RBl4TqHqR5j27EgfvVOa+JYwwKsMgggj1B2NWD8z/OtLRXIyRjs5seeAB/aQKw9WR/Spxw/i8xeKO3gaVkZJDIWCQiM6gQrHxsyFgF2wWU+VcXmjgXzK6kjk2tpjgMBnQfErafYcnHmNYHnTlLiLW8rW0oOtM6ACO8OulSSAdiCpyAVPoK6S/jnfroWfDL+xeV7BY7i3nYOA2A4GWKhlLKwZdRGxPTcA7D34hecWu4ng+ZpCkilJGY47rDDbu+3wBPpvUqtJCh1Np0SNk6c4idsb5PVXPU4GHbOO8SOlWRzOWOEfNLaODVqZdRZh0LOxZtOd8DOB7s106Vx35pswSDdQggkEFxkEHBB+INB2KxXLg5ktHZUS5gZmIVVDrlmJwAB5kmupRDNeEluC2rLDr0xvsq/lgdPU52r2rGao8VtQCDlsgk743yQcdNhlRsMV7GlYNMNCawaZrxa5QHBdAR1BZcj3jNUc3mHgMV1HokG43Vh4kPqp/iOhqBcM4lccHm7KZTJbs2cDowzu8RPhf1Q7Hz8mq0O3XydP6y/wCdafF+Fx3EbRyqGU+XmD5EHqCPWgrnhfLd/JJ89tbm2ZpC5WUuzONWzArJAdDgd0jqBt0rVht+If6UZBPF897PLP3dGjs12x2WPCVHg8vjXu8d1weYuh7S3cgEHZH9A4HgkHkw/Xdan9jxpbqFXt9eGGWB7rxgHSwGdtZIYKc42JztUxde0fF4zcdkzFXACxagVSUnGsxudmOrC/A4zmozaXSXPEZrwlRa2CsEb6rTENl/vY+lc+xIzXR544sIYI4YU1TzEJbIF7yYwhZVbwMMhF6bn7pxr8P4UkYisMgw24FzxFx4XfOVj9oZkAA69nDjo9SrIknKHDmYJ2gIeV/nlwD1RRhbSE+1QkXxgb1qe1zOBWrKheQYllOtx9gYwkf4VwDjYtqPnXTrNahSlKilKUoFKUoFKUoI/wA5cAS7gZWBJx9XxY6gr99TuPXdejGqXu+FyORbMcXkIBtnGwuYRlkVGP1huU/Eh3Ax+iKhfPXKSXKagdDKS6SL4oXO5bbcxsQCw8j3hvnOuN/GbES5N4+LuMwyELIoImXoZF8JK/ZU5IbzXptkGpOs/ZFUdsoxxExOSPuSH4gK565VWOogvXl3w+WaYkDseKw95lGAt4uNpoT4Wcr1HhcZ6HNSjk7mSO8DRyAJc4IkjYHDqvdbQG+qN9UZ3Uk5z1O6ylOa4FxyhYHU726DxO7GScDzZmOJMAdTW/EzpnSC8WwUdZBjxFM+OPpgHvbNjUCorkc7tLLZMtqrSmRxG3Z7kINRkyPLdAhB3Gog4qI4nKfBILm5+dwxGG1hbEC6pS88inPaOZGOlV2woxvsehBsLNc7gFl2FrBFjdI0DfvkapDj1Llj8a380Gc1j/6fQe+sAZNVJxPi0N/PK17cvFaxtiGKNSzSDJAYDSVBwoJZgcawB7AtpSCMggj1ByPzFKrTlq34Wt1G9rd3EbZA7N+4JT0Ve1VVGCSMqSc9BirLNAJqnOPPaf6SvPnSyuNWEWExhy+I+pby06quEmoTccf4jbSs01iskZPca31kqP6VVYn8aqc56DACkQ+OLhOrTNDfQ58y0TDHqVEer8gauC3YFEKv2gKrh8g9oNIw+pQAdQ3yABvUB45xu74lGbaGwlAYqTJLqwulg2zMiqnTc5JxnA3qV8Lj7G3ghRgwREjM2O5nGMoD4gW2B8I1L1wVpFrY4lGsimIqr6hurDKBTtqf2dcDqxG2MFl49vCnD0keRj2KDII05YnYIF83OABjbA8gNupfzxWyGaR9Cjxk7tKcbDGcvJ6egz0XpX3Fr755i7vcxWSf6vBnvT/wyGx3n2yAVUgAst3Ek1u8PvX1HiU6a7mc9lw6AdcHKKynYgYLKG22Mj9WXNh8ncA0gK7B9D9pcyeU93tsP91FgAAbZVRtoIqNclcCuLi4N1cDRMVCxLjaxhYeQxgXDpgKMDQveIGVQWxa26xoqIAFUYUegH8ffWHR60pSsqUpSgUpSgUpSgUpSgUpSgiPNfK0cyDZgEOqN4x9NbN9qP7UfrH+Xliv+N8L7V0W8ZYLs4+bX0efm91gdzWy7pLj6w7w+8Nqu6uLxbgKSq6hUZX/AGkUg+ikPXO28b/eH5E71qX6zYreLmm4tD834kvZyEEQ3IXVE5xgM4TZx0OpPiq9a7vBeDwxQK0TjvAyPPGwIlY953J3WQdcagcAeRrwm4NNAphiUXVsd2srkjtkA87eY92QDy329c1G7ThmmRjwq5aCXOZbG67pJ9zjD9MAtv8AfFaTE4jMoA1oDsM6OoJ6ho2Pl07rNn0FfUFyr4CsCSM46Ng7g6DuB8Kirc7vD9FxG2lt3YFRIilkOR4gpOT5+AyVIIOL21yhWGWGU6TpjJXIOO6DE+CN8dRRnG+GwfdVXraf6KupXmtPnFuxzDIFB7JcsQBqBUNhgpDaSdIIOMg2XPaBFYjWNKkjDyY7oOO5nT5ela/EQ8UMjrK+pI3YZEWMqpO+EzjI9aEVzx28HFuzisrMq2rLTsqLpXBUqzR5AXLBt2z3AAN6tIn259vmfbWlYdpLBE7SvqeNG2EWNTKG2BQ7ZPrXsloHUZaQ5A3DspGR/uyvrVK+ridUGp2VF9WIUfmTitea6IVikbtgE7gqNt8DI1H2aVINfREMK6pBFEWUay2lScjvAsd26nqa4dzzxbR6UjMlxNgALErEsQNzkjf8IaiNvmDh88sJ7KUmVWWRFA+ik0HV2bJk61Ybd5iM46dK8eN80QwAIyGW4cAC2QhnDsu6Oy5HqMDJPp51yb+S8kTNxJHw21AA05zcFdsLjIK5G3eKe419cI4aY0/kUXzWNu615cqTdTA+UEOAxzgd0BF9j+c1rHM4hA7ypLxEdvcttbWEW6r/AEmCRjI7wzjbvsfBUk5e5SluJ+3uWV51OMgA29mBjuxA7SzjA3xpTA66QpkHLXJyxgnDxh/2juc3lx/SSD9inoib4x4dxUzggVFCooVVGFVQAoA6AAdKza3I+LK0WJAiDAGTuSSSdyzMd2YnJJPWvelKypSlKBSlKBSlKBSlKBSlKBSlKBSlKDyuLdZBh1DD2+R9R6H21w+M8rx3ChZESZR4RLntE/o7he+h9u59tSGlXRXk/BZ4FKJcN2XnDfIJoCPQXA6D9/UfZXAveVom3l4ay7ftLCYNF+GE/wCEdXFWlNwqFiToAY9WTKMfxIQaupimxw6OL9lxK8tsfVuIpVA/tID+VbCG5I+j4zbOPan+aNVrtwj7M0yj0yjj85FY/rWrNwAn68ZPq8EbfwK1dTFaML0eLi1qo9Qn/wAIrWaAv+0408g+zbo5P5CQZ/q1aMXLuOpg/DbqD+rGtpODEf7eTHoqwqP0jz+tNMVRa8qW5OUtL+7bPimbsU95z2ZI+JruWXD5VzHE1vaA+KOyi7W4OemplXun2uGHtqfDgcJ8atJ/SO7j+q5Kj8q34olUaVUKB0AAAHwFTVxCeE8n4YSCPS/lNcsJrgevZxg9nD+E+9alVhwiOI693lIwZHOqTHoD0QfdUAeyt+lTTClKVFKUpQKUpQKUpQKUpQKUpQKUpQKUpQKUpQKUpQKUpQKUpQKUpQKUpQKUpQKUpQKUpQKUpQKUpQKUpQKUpQKUpQKUpQKUpQKUpQKUpQKUpQKUpQKUpQKUpQKUpQKUpQKUpQKUpQKUpQf/2Q=="/>
          <p:cNvSpPr>
            <a:spLocks noChangeAspect="1" noChangeArrowheads="1"/>
          </p:cNvSpPr>
          <p:nvPr/>
        </p:nvSpPr>
        <p:spPr bwMode="auto">
          <a:xfrm>
            <a:off x="215900" y="158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6" descr="data:image/jpeg;base64,/9j/4AAQSkZJRgABAQAAAQABAAD/2wCEAAkGBxQSEhQUEhQUFhQXGBcXFBgXFxQcFBUXFxcWFhUYFxQYHCggGBolHBQUJDEhJSkrLi4uFx8zODMsNygtLiwBCgoKDg0OGhAQGiwkHyQsLCwsLCwsLCwsLCwsLCwsLCwsLCwsLCwsLCwsLCwsLCwsLCwsLCwsLCwsLCwsLCwsLP/AABEIAOEA4QMBIgACEQEDEQH/xAAcAAEAAgMBAQEAAAAAAAAAAAAABgcBBAUDAgj/xABKEAACAQMCAwUDCQMICQQDAAABAgMABBESIQUGMRMiMkFRYXGBBxQjQlJigpGhM3KxJFNzkqKywdEVNENjk7O0w9LC4ePwFhcl/8QAFwEBAQEBAAAAAAAAAAAAAAAAAAECA//EAB0RAQEBAAIDAQEAAAAAAAAAAAABEQIxEiFRQWH/2gAMAwEAAhEDEQA/ALxpSlApSlApSlApSlApSlApSlApSlApSlApSlApSlApSlApSlApSlApSlApSlApSlApSlApSlApSlApXlNOqdT7h5n2AeZqMcW5rCs0cIaSUdY4l1yD9/BCRDfq7qR6GglLyBepA99cTinOFnb5Es6AjquRr/qeL9KgPMd7Lg/OriK2VvqBu2uGX3DShHtVTj7RqBPdQFiLa3ecg+OUyuPZ3IezCj2OWrUjNq1rz5XLNfAssntVGA/Nwtcp/loT6ltKfeYh/wByoHFLeHdFhhH3UtV/tKjP+ZzX3i9fc3bjqO7NcjoSD4QPMVfG/E8k3/8A3MB1tX+DR/8AnW3a/LLbnxwTL7cAj+wWqt7Y3TBil5KdLMh1TXXVevUnI3pKLw5y6SY2IYQvnYHrPH7R51fH+HkuXh/ym8PlwO2CE+UgKflrwT8BUotOIRSgGN1bPTB3/LrX5kvHIB7a0XGMFo9ceOn11Lwjr0KedeNlMkZza3UtsfJZdoif6WLKH8SKKzkWV+q6VRHCflPvrPSLyMSxN4ZFKkN+7IpMbnborLj0q0eWOebS+H0UgD+aNsw8twcH8+vlmpi6k1KUqKUpSgUpSgUpSgUpSgUpSgUpSgUpWCaDJrmcS4ukQyT1OFwCWdvsRoN3bboK8eIX5OBGNRbwLnAYfbZvqxg/E+VQjmDmfsJextR84v2GguBlIRt3EUbDBx3emfFk90B0eYOLLEnaXspgRgSsCMDcyj77jwj1VdKjzaoTccfup00Wka2VqCcFR9IT5kkYw3T7J38RqQWHJ6QBr3i0hklyDp1E94+FQepbyAHTHUDYcbjV+zfSzkW9mpVIIo494xhjgKowM6Sc4zt0HSt8OMY5cq4NvwyIHLjW5Y5Mh1Fmz5LjBPn0J3612rPhUzgAIQBnBc6RjJ07bsNsfVrvzraWEayzHQJCFDBHd2OksASoLdFPX0qUpbBfKunlJ0xm9obZ8ptjvMuMk4Ck4ySdm1DPX7Nc3hF5YPbNcmWWOISFPpEi1M5VZcIiK5bZ/wBDVkMux9x/hVdfJJw2Kfhskc0ayIbnOltxlYLYqdvb/Ejoaz51ZI0LTj3C4yyo9yAztIxMUZBZjliAVLAezFSfhfDre5j7S2ljkQsckxnUG2OlgGQocEdV6etfXMXHeHWSmJoYHbp2EcUJA6bSd3TH189/QGtH5L+DyxfOZ5IzCk5XsojnKqpkbOk7hQJAoyATgn0qeVXG2/LWMnQckk5jcZ9BlX042AGxbpXBvOUklLDbWScAgpNpXbOMAsOpyQRuKszFeU8KuNLqGXrhgCMjocHz9tXyv6mKRm5fuLYu0DNpJIdSFKvp2IdD9HKM6huB0OBXJjVGkBX+S3APdILiAt6fbtyc9O8p+6KuZZIpDNFbSRySQ5V4pC+EbLKAZdJYDUrZzrzjbHWosvJAe30ztm43eU/YZySQudjGOmR3SQSPY9Xpdsb3JXyhzQsLa+8QxjVgMw8ijDut8Dg+Q6tVu2d2kqhkOR+oPXBHkdx+dfmu9R7cCG9jaa2bPZsNpUz9aJm88bmN+vTOOki5X5jl4a0faS9tYy7QXPeITc9yYeIKDnKndNyv1lrPKNSr5pWpw6/WVcjYjGoZBxkZBBGzKRuGGxFbdYaKUpQKUpQKUpQKUpQKUpQK43Er8E6R3skgLnHaEeLJ8o1+sfh12pzNxlLaJmdtIClmI3YKMDujzckqqjzLD21AOP8AMEtsgRB/L7nASMbm2j3CINzll33837RuigUHpzPx6XtPmNiS93KcTyjqnUlVP1MDb7gGPFkiR8qcrQcNiLsQ0unMsp/uoPIb423P6U5F5UWxiy/euJN5n6n10A+g/U17cYn7V+zHgQ977zf5Dp78+yrJvqJfXuuVdK13KJHGFXaNT9Uev7x8z/gBUd+VeEJw9cfzyf8AKn/yqcwxACo58ovA5ry0WKAKXEqudTBRpEUy9T55ddq3b+Rz7cf5Wh/I7Uf71f8AkvVhyDc++oj8oPA5rqCBIFDMkgZgWRcDs2XYsQDual0h3PvqK85BkEew/niq4seUeIwWItoZYkZpneUpK41RmKFEAk7PUO9G+QMbY3PSrINYoKr4PyTxG1ftIfmev6rMQ5TrkpriOknO5G9Trlpb4dp8/aJjlOy7PTt4terCr9z9a7NYomsmvk1k1g1RAOQD/wD0eL/0x/6i5/yqbXVssgww9xHUe4/xByCNiCNqi3JXCJobziUksZVJpdUTEqda9tcPkYJxs6dcdal5qQrg8ZsFmUwyIGL5AJB7M43LE5yrrjOkHJ6qcBilfy2jcMlaOZTNYT7SKf0cYxomXAORjUB1BAK21NGGBBGQf8NwQRuCCAQRuCMiuRxHhizhop++pHdHTUNgXOP9oCR02GxA32132S45HKl09hLHbNKHgk34dOT3SG73zaRseE+W3dO4HiVLVsroSLqGR5Mp8SMPEre0f+/SqR4VbiN34TeMTFJ3rOXYFHOSmknw5IOx2DAjoxzO+UuMyYYXG1xAVivB/OR79jdAddwN/cwO64rGOkqd0oKVlSlKUClKUClKUCvieUKpY9AMmvuq++WfjvYWXYqcPPlPaI8fSn3acr73FBDeI82C5uXunBNrbMGQfz9wdQtxuOiKJHAPhZjnxCudwfjLW84vbkjtpRqVnXMUSsMIoGcqdOkj0UJ56q50XDw0sdswzHbKZLgeTzNpMqkj73YweuIya6wDTyBCDljqkyB0zny23Pl6A9K7cOP658uSU2nOkrzRRySMDOQIgsagYJ0gluoyfyravecLK2cxPIS6nD6EZgreYYjqR5gZI99RvjEHZ8S4YB5d78nJ/wAK3vkdsY5bGRpY0kaSYo5dQxZeyhOklh0y7n3tmpf4JzZXSTRrJE6vGwyrL0O+D7iCCCDuCDXvUG+STaC6QE6VuSFBJOO4gPX91anJrIwaxQ1jNANYNDSiMUpQ0GKxWaxQYrFZrBqo0L7jNvCcTTxRt9lnXX/Uzn9K104tbXHciuYjIfBpZdYbBAKo27dTkY3BI861brkyzlnknkjLO+GYa2VMhQC2lCNzjJyeuTUH5xistUcPD4y9yXxiJnZCAD3QSSC2dJ1LsADkiipLzzYQvZl3ZYZIyWjJY6u0GNaBvE5OB3v3G6Cvnh3HjJBFxIDM1v8AQ8QUD9pAd5Gx5936Ue1JB1apBHw5Q8U0qo04jSN5MZIcDOoHoMtrGeveXGKjcRWz4sMEfNr8FH27gmJyrZ6N9IR0/nzUrUWnwWYYMechQDGc51RNvGc+eMFc/dB866VQPk+UwA27ZzZydkM9TaTYMOT56NlJ/wBw1Tys1spSlQKUpQKUpQKovn/iAn4uxPeitEyV8iYl7Zh+NzBGau+5l0IzHyBP5CvzNcXmqG7uDuZpFAPnpZ5Lhv8AkwD41YldLgaMsBkbLPO7O7Z7zLGSqnB2OqRpydx0WpTybZ6yZSPEcL+6Nh+e5/FXBv1aICJQcxokSnbxhQpJyR/tCx+NWDy3ZCOJVA2AAHwFd+uLl3WpxTl+SW/s7hez7KD9oGLazux7qhSD1HUiuJ/+G39q0icNuo0tpDnS5IdM7YB7J8ELga1IYgD0BqwhWa5NONyly+thbiJW1sWLyPjGpyAuw8lAVQPdnzrs5rBNYzQCaxQ1igzWKGsURmsGlYoFYrNYoMUrNYqiq+bIeLXUkiGGbsA7BEjAEborEIzb5ckYPeJHoBW7wm4vLRCtvwkKSO830pkfHk0hJJ93QeQFWMa+c0w14BNcYDjSWUahjwsQCdj5qf4VGufoBcWTMDiaIiUaclo2TIkBx0AGvc7ZQVKq1yyd+N2GG30kjJVxhsL1O4fp61aObw/iAllsbo7JewtbzgdO0KtIoJ9kkVwvvmqf8LnLxKW8Qyr/ALyEo36qapjl2Vl4Xcoc9pYXJlX1AiZbl9jjGWgmX8VW/wAIca5lB2JSRf3XUD9Wjc/Gubo6dKUqKUpSgUpSg4PPV32Vhcv5rG5HvClv8KoK2t8rYxeUlwcj7rNaxf8Abl/M1dvyqtjhlx7VI/MEf41TPDm/lNgPRdXsz84vD/6B+lbjNdiNjLOmVPfl1E93GxMvkc/V9KmV1zXZ2p7OWYaxsyorOy+xtIIU+wnNQvle4MlzEpjlTGohmUachGUY3697PwrW4Hcx8LLrxGwMj6srOVRwwI30drhCCQW1BsnVgjaunOscYs7gvMlrdnEEys+CdBDLJgdSEcAkD1GRXVqkuaeMo7Q3VnZtaiNtSTadIlkA1AaUGjYKc4JJBIO1XcT8PZ6eyuavmsZrJrFBisVk180RxebuYDZQrIIjIWcL5iNfM63A7pIyF9p88Yrc4JxeK7i7SFsjoynxxt9l18vYeh8q254lZGEiq0ZBDh8aCp6hs7YqoeISJYXYbh90jA7YB1qgJHckfBWRd8g5JGN9wCQuGlVM/Pl/gxqY3fJAdIgz+eyhe6eh30mu7yVc3scsr3pcpIqgdo41qyt3dMWe4uGfIwvRdquCeVisisUGKxWawaIwa1p7yNDh5Y0JGQHdFJHTOGIONjv7K2Ca4PHeU7a8kEk6uXCBAVcqNIZmGw9rtQdIcQhPSaH/AIsf/lWRdIGB7RArKwzrXSSjLgas4J+kbaqk5htrWGVobeGVWjcq7ySZVsDYIuOntJzt0qx+BPBa28BE6mNg+JG7oZnIZgFO67oRpO4070XHK5djU8Q4tBkFJkifbBUhmBcjyP8ArBFTXkW7MkNm58UlnEW98YTP6ymoZwa6R+OXDRurq1m2SpyCVNsOvqNNSrkLaGyHpFcL8FlQD+7Wa3Ok2pSlZaKUpQKUpQRT5UI9XDZ/YufyzVKWhxNw9vUhPzuZx/3RV986W3aWVwnqhFfniSfTBBL/ADUzN+XYSKPzSStRmphy038oj7rYydzpx+zk9ufIeVdFeG8Zt3dre6SdHJbEmkEE/ccYQDbZHx7BWlwxglwQATpdd8bBe0CscnAI0semasWLpXTn2xx6Qy15WvLqeOfikyOsR1RwpgjOxw2kBQuVGfEWxgkCpwxr5rFYVkmsHoT5DqfIe8+VVzzDz/OkskMMKxsjshZ8yOdJIyqDAGcZGdWxqOzWd/ekdu7kbftWwv4YFGx9yirJqLF4rztZwZHa9qw+rCA528teRGPi1RLiPykzyHRawqhPQtmWU+5QAoPsw1ffDOQhsZNcnv7ifkDq/UVK+H8uLGMKFjHmI1Az7z1b41fH6K8m4VfXhDXMjY2I7dzge1YFB0n8K10rbkhCMapXYjxAKij2hTqJ+JqxIeFxr5ZPtrbWMDoKehUHEeW5rPvwGQsDkkeIY8xjxDHVT+o6SrkjjcN33JMLcDfT9WQDfVH8Oq9R7RUymgDdagfNvJZJM9plZQdRVTp1Eb6kI8L+flk+h63fgsADFCahXJnOwmxb3Z0z50q5GkSnppcfUlztjYE+h2qakVkYr5NZr5qgahfGuO8QtZ3ZrVZrU4CdlqLKB5s4UkMfMMmnoAdsmZmvnNQQS75ze8ieCC0mJkUodXeC52yFVcZHkSRjY1IOX+G9hDDDNoLYlcg6SAxaPYZ2JAbqPbXcLn1NeKEGQjbIVcDbPeLZ2/AtURjhaD/Tl1pChUs9J0gAZf5sRsPfUm5DbMViR0aCeT4PJEw/v1EODXQW541ddFiCoMD+ZLlwAPuwCp3ybZ9kIIvOCzhQ+98A/wDT1hudJXSlKy0UpSgUpSg8buHWjp9pSPzGK/Nd3Z6RdwnOUk7RR7AzJ/duM/hr9NVR3yjWAt+Jam2inU6j7GBSQ/BX29qVqJWrwGfWItWo9pFobSN8hezbc4AOQTuR1qyuG3BeNGIwxHeH2XGzrn2MGHwqo+XJTHrjfZ4nJIGTsTpkAxucOv8AaqzuCT5JGCA30iZxk+ESYAO3eKtvvmWul9yVzb1/xKGAAzyxxA7LrdV1H0UE5b4VrWXMNrMwSK5hdz0UOA7fuo2C3wFVzzDdRvxZ3SFr9VUI8IWTCMg0MqlFOpVYFs4K6nYe2tbnOaIxBV4U9q2V+lZXQDB8IAQKxPTc7eQzWFWjccGhaQyFAHPjKgAuRgAsRuxwAN/ICtqG1RPCoHwrw4LdLLbwukvbKUUdpgjWyjS5IO4OpWyDuDmtyrozWKxmlQZpWKVUZr5YVmsUEN5y5NW5Bkjws2Ov1ZMeT+30b88jGObypzo0LfNeIZUr3VlfxJ6LMfNemJPTGSR3qsM1G+auWI7tc+GUDuOBuPusPrL7PLyoJIwr5NVhy7zLNw6T5reqxhHhO5aIeTRn68X3eo8uhWrMilV1V0YMjAMrKQVYHoQR1FB9Gvkio5zjzUtmojjHaXUmBFHgnGo4VnUbnJ2VRux26ZNRHk6ymi4wRdHVcGF3kJILZeNWwWG2QCBgbDGBsBTTFo4rT+cxrHLM+lkTW7eFgBGMfqIwfxV73cmleuCe6D6E/W/CMt7lNRf5RrnTaRwwhTLcskMOMZ0ZGdLfZJ7NNvKSrRzOW7UtwxVb9pf3eDnzUusUm3oYkumq2+AjU08nk0mhf3YlCEfCQTVCbSBYriONQWi4dbf15WVoYx+9hbn/AIq+tWFwq17KFEO7BRqPq53c/FiT8a510bVKUqKUpSgUpSgVBvlZ4Gbi07RBl4TqHqR5j27EgfvVOa+JYwwKsMgggj1B2NWD8z/OtLRXIyRjs5seeAB/aQKw9WR/Spxw/i8xeKO3gaVkZJDIWCQiM6gQrHxsyFgF2wWU+VcXmjgXzK6kjk2tpjgMBnQfErafYcnHmNYHnTlLiLW8rW0oOtM6ACO8OulSSAdiCpyAVPoK6S/jnfroWfDL+xeV7BY7i3nYOA2A4GWKhlLKwZdRGxPTcA7D34hecWu4ng+ZpCkilJGY47rDDbu+3wBPpvUqtJCh1Np0SNk6c4idsb5PVXPU4GHbOO8SOlWRzOWOEfNLaODVqZdRZh0LOxZtOd8DOB7s106Vx35pswSDdQggkEFxkEHBB+INB2KxXLg5ktHZUS5gZmIVVDrlmJwAB5kmupRDNeEluC2rLDr0xvsq/lgdPU52r2rGao8VtQCDlsgk743yQcdNhlRsMV7GlYNMNCawaZrxa5QHBdAR1BZcj3jNUc3mHgMV1HokG43Vh4kPqp/iOhqBcM4lccHm7KZTJbs2cDowzu8RPhf1Q7Hz8mq0O3XydP6y/wCdafF+Fx3EbRyqGU+XmD5EHqCPWgrnhfLd/JJ89tbm2ZpC5WUuzONWzArJAdDgd0jqBt0rVht+If6UZBPF897PLP3dGjs12x2WPCVHg8vjXu8d1weYuh7S3cgEHZH9A4HgkHkw/Xdan9jxpbqFXt9eGGWB7rxgHSwGdtZIYKc42JztUxde0fF4zcdkzFXACxagVSUnGsxudmOrC/A4zmozaXSXPEZrwlRa2CsEb6rTENl/vY+lc+xIzXR544sIYI4YU1TzEJbIF7yYwhZVbwMMhF6bn7pxr8P4UkYisMgw24FzxFx4XfOVj9oZkAA69nDjo9SrIknKHDmYJ2gIeV/nlwD1RRhbSE+1QkXxgb1qe1zOBWrKheQYllOtx9gYwkf4VwDjYtqPnXTrNahSlKilKUoFKUoFKUoI/wA5cAS7gZWBJx9XxY6gr99TuPXdejGqXu+FyORbMcXkIBtnGwuYRlkVGP1huU/Eh3Ax+iKhfPXKSXKagdDKS6SL4oXO5bbcxsQCw8j3hvnOuN/GbES5N4+LuMwyELIoImXoZF8JK/ZU5IbzXptkGpOs/ZFUdsoxxExOSPuSH4gK565VWOogvXl3w+WaYkDseKw95lGAt4uNpoT4Wcr1HhcZ6HNSjk7mSO8DRyAJc4IkjYHDqvdbQG+qN9UZ3Uk5z1O6ylOa4FxyhYHU726DxO7GScDzZmOJMAdTW/EzpnSC8WwUdZBjxFM+OPpgHvbNjUCorkc7tLLZMtqrSmRxG3Z7kINRkyPLdAhB3Gog4qI4nKfBILm5+dwxGG1hbEC6pS88inPaOZGOlV2woxvsehBsLNc7gFl2FrBFjdI0DfvkapDj1Llj8a380Gc1j/6fQe+sAZNVJxPi0N/PK17cvFaxtiGKNSzSDJAYDSVBwoJZgcawB7AtpSCMggj1ByPzFKrTlq34Wt1G9rd3EbZA7N+4JT0Ve1VVGCSMqSc9BirLNAJqnOPPaf6SvPnSyuNWEWExhy+I+pby06quEmoTccf4jbSs01iskZPca31kqP6VVYn8aqc56DACkQ+OLhOrTNDfQ58y0TDHqVEer8gauC3YFEKv2gKrh8g9oNIw+pQAdQ3yABvUB45xu74lGbaGwlAYqTJLqwulg2zMiqnTc5JxnA3qV8Lj7G3ghRgwREjM2O5nGMoD4gW2B8I1L1wVpFrY4lGsimIqr6hurDKBTtqf2dcDqxG2MFl49vCnD0keRj2KDII05YnYIF83OABjbA8gNupfzxWyGaR9Cjxk7tKcbDGcvJ6egz0XpX3Fr755i7vcxWSf6vBnvT/wyGx3n2yAVUgAst3Ek1u8PvX1HiU6a7mc9lw6AdcHKKynYgYLKG22Mj9WXNh8ncA0gK7B9D9pcyeU93tsP91FgAAbZVRtoIqNclcCuLi4N1cDRMVCxLjaxhYeQxgXDpgKMDQveIGVQWxa26xoqIAFUYUegH8ffWHR60pSsqUpSgUpSgUpSgUpSgUpSgiPNfK0cyDZgEOqN4x9NbN9qP7UfrH+Xliv+N8L7V0W8ZYLs4+bX0efm91gdzWy7pLj6w7w+8Nqu6uLxbgKSq6hUZX/AGkUg+ikPXO28b/eH5E71qX6zYreLmm4tD834kvZyEEQ3IXVE5xgM4TZx0OpPiq9a7vBeDwxQK0TjvAyPPGwIlY953J3WQdcagcAeRrwm4NNAphiUXVsd2srkjtkA87eY92QDy329c1G7ThmmRjwq5aCXOZbG67pJ9zjD9MAtv8AfFaTE4jMoA1oDsM6OoJ6ho2Pl07rNn0FfUFyr4CsCSM46Ng7g6DuB8Kirc7vD9FxG2lt3YFRIilkOR4gpOT5+AyVIIOL21yhWGWGU6TpjJXIOO6DE+CN8dRRnG+GwfdVXraf6KupXmtPnFuxzDIFB7JcsQBqBUNhgpDaSdIIOMg2XPaBFYjWNKkjDyY7oOO5nT5ela/EQ8UMjrK+pI3YZEWMqpO+EzjI9aEVzx28HFuzisrMq2rLTsqLpXBUqzR5AXLBt2z3AAN6tIn259vmfbWlYdpLBE7SvqeNG2EWNTKG2BQ7ZPrXsloHUZaQ5A3DspGR/uyvrVK+ridUGp2VF9WIUfmTitea6IVikbtgE7gqNt8DI1H2aVINfREMK6pBFEWUay2lScjvAsd26nqa4dzzxbR6UjMlxNgALErEsQNzkjf8IaiNvmDh88sJ7KUmVWWRFA+ik0HV2bJk61Ybd5iM46dK8eN80QwAIyGW4cAC2QhnDsu6Oy5HqMDJPp51yb+S8kTNxJHw21AA05zcFdsLjIK5G3eKe419cI4aY0/kUXzWNu615cqTdTA+UEOAxzgd0BF9j+c1rHM4hA7ypLxEdvcttbWEW6r/AEmCRjI7wzjbvsfBUk5e5SluJ+3uWV51OMgA29mBjuxA7SzjA3xpTA66QpkHLXJyxgnDxh/2juc3lx/SSD9inoib4x4dxUzggVFCooVVGFVQAoA6AAdKza3I+LK0WJAiDAGTuSSSdyzMd2YnJJPWvelKypSlKBSlKBSlKBSlKBSlKBSlKBSlKDyuLdZBh1DD2+R9R6H21w+M8rx3ChZESZR4RLntE/o7he+h9u59tSGlXRXk/BZ4FKJcN2XnDfIJoCPQXA6D9/UfZXAveVom3l4ay7ftLCYNF+GE/wCEdXFWlNwqFiToAY9WTKMfxIQaupimxw6OL9lxK8tsfVuIpVA/tID+VbCG5I+j4zbOPan+aNVrtwj7M0yj0yjj85FY/rWrNwAn68ZPq8EbfwK1dTFaML0eLi1qo9Qn/wAIrWaAv+0408g+zbo5P5CQZ/q1aMXLuOpg/DbqD+rGtpODEf7eTHoqwqP0jz+tNMVRa8qW5OUtL+7bPimbsU95z2ZI+JruWXD5VzHE1vaA+KOyi7W4OemplXun2uGHtqfDgcJ8atJ/SO7j+q5Kj8q34olUaVUKB0AAAHwFTVxCeE8n4YSCPS/lNcsJrgevZxg9nD+E+9alVhwiOI693lIwZHOqTHoD0QfdUAeyt+lTTClKVFKUpQKUpQKUpQKUpQKUpQKUpQKUpQKUpQKUpQKUpQKUpQKUpQKUpQKUpQKUpQKUpQKUpQKUpQKUpQKUpQKUpQKUpQKUpQKUpQKUpQKUpQKUpQKUpQKUpQKUpQKUpQKUpQKUpQKUpQf/2Q=="/>
          <p:cNvSpPr>
            <a:spLocks noChangeAspect="1" noChangeArrowheads="1"/>
          </p:cNvSpPr>
          <p:nvPr/>
        </p:nvSpPr>
        <p:spPr bwMode="auto">
          <a:xfrm>
            <a:off x="368300" y="15398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20700" y="1962150"/>
            <a:ext cx="3429000" cy="2743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2027694"/>
            <a:ext cx="3429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Working the Top 10 list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Learning communities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Train the trainer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Reading circles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Succession plans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Anticipating future needs</a:t>
            </a:r>
            <a:endParaRPr lang="en-US" sz="2400" dirty="0"/>
          </a:p>
        </p:txBody>
      </p:sp>
      <p:pic>
        <p:nvPicPr>
          <p:cNvPr id="8" name="Picture 3" descr="cid:image007.jpg@01D07E96.BA16E08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57150"/>
            <a:ext cx="1654175" cy="248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cid:image008.jpg@01D07E96.BA16E08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199" y="2296319"/>
            <a:ext cx="1510157" cy="224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1" descr="cid:image009.jpg@01D07E96.BA16E08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20648"/>
            <a:ext cx="1600200" cy="2419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1445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Succes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514350"/>
            <a:ext cx="5600700" cy="405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047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777240"/>
          </a:xfrm>
        </p:spPr>
        <p:txBody>
          <a:bodyPr>
            <a:normAutofit/>
          </a:bodyPr>
          <a:lstStyle>
            <a:extLst/>
          </a:lstStyle>
          <a:p>
            <a:r>
              <a:rPr lang="en-US" sz="3600" dirty="0" smtClean="0"/>
              <a:t>For further information about ISU, contact:</a:t>
            </a:r>
            <a:endParaRPr lang="en-US" sz="3600" dirty="0"/>
          </a:p>
        </p:txBody>
      </p:sp>
      <p:pic>
        <p:nvPicPr>
          <p:cNvPr id="2050" name="Picture 2" descr="Wordmark with seal 2-color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38550"/>
            <a:ext cx="28575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486150"/>
            <a:ext cx="30003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81000" y="3638550"/>
            <a:ext cx="861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0" y="1910031"/>
            <a:ext cx="4572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en-US" sz="8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Danielle Miller-Schuster, 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Assistant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Vice President for Student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Affairs 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hlinkClick r:id="rId5"/>
              </a:rPr>
              <a:t>dnmille@ilstu.edu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2389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dirty="0" smtClean="0"/>
              <a:t>Why did you choose this session?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What is already happening on your campus to </a:t>
            </a:r>
            <a:r>
              <a:rPr lang="en-US" b="1" i="1" dirty="0" smtClean="0"/>
              <a:t>deepen internal capacity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827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5400" b="1" dirty="0" smtClean="0"/>
          </a:p>
          <a:p>
            <a:pPr marL="0" indent="0" algn="ctr">
              <a:buNone/>
            </a:pPr>
            <a:r>
              <a:rPr lang="en-US" sz="5400" b="1" dirty="0" smtClean="0"/>
              <a:t>Questions &amp; Comments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294430936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457200"/>
            <a:ext cx="8458200" cy="41148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  <a:spcAft>
                <a:spcPts val="1400"/>
              </a:spcAft>
            </a:pPr>
            <a:r>
              <a:rPr lang="en-US" b="1" dirty="0">
                <a:latin typeface="Arial" charset="0"/>
                <a:cs typeface="Times New Roman" charset="0"/>
              </a:rPr>
              <a:t>Hold your card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Times New Roman" charset="0"/>
              </a:rPr>
              <a:t>facing downwards </a:t>
            </a:r>
            <a:r>
              <a:rPr lang="en-US" b="1" dirty="0">
                <a:latin typeface="Arial" charset="0"/>
                <a:cs typeface="Times New Roman" charset="0"/>
              </a:rPr>
              <a:t>in your </a:t>
            </a:r>
            <a:r>
              <a:rPr lang="en-US" b="1" dirty="0" smtClean="0">
                <a:latin typeface="Arial" charset="0"/>
                <a:cs typeface="Times New Roman" charset="0"/>
              </a:rPr>
              <a:t>hand</a:t>
            </a:r>
          </a:p>
          <a:p>
            <a:pPr eaLnBrk="1" hangingPunct="1">
              <a:lnSpc>
                <a:spcPct val="90000"/>
              </a:lnSpc>
              <a:spcAft>
                <a:spcPts val="1400"/>
              </a:spcAft>
            </a:pPr>
            <a:endParaRPr lang="en-US" b="1" dirty="0">
              <a:latin typeface="Arial" charset="0"/>
              <a:cs typeface="Times New Roman" charset="0"/>
            </a:endParaRPr>
          </a:p>
          <a:p>
            <a:pPr eaLnBrk="1" hangingPunct="1">
              <a:lnSpc>
                <a:spcPct val="90000"/>
              </a:lnSpc>
              <a:spcAft>
                <a:spcPts val="1400"/>
              </a:spcAft>
            </a:pPr>
            <a:r>
              <a:rPr lang="en-US" b="1" dirty="0">
                <a:solidFill>
                  <a:srgbClr val="FF0000"/>
                </a:solidFill>
                <a:latin typeface="Arial" charset="0"/>
                <a:cs typeface="Times New Roman" charset="0"/>
              </a:rPr>
              <a:t>TRADE your card 5 X’s</a:t>
            </a:r>
          </a:p>
          <a:p>
            <a:pPr eaLnBrk="1" hangingPunct="1">
              <a:lnSpc>
                <a:spcPct val="90000"/>
              </a:lnSpc>
              <a:spcAft>
                <a:spcPts val="1400"/>
              </a:spcAft>
            </a:pPr>
            <a:r>
              <a:rPr lang="en-US" b="1" dirty="0">
                <a:solidFill>
                  <a:srgbClr val="FF0000"/>
                </a:solidFill>
                <a:latin typeface="Arial" charset="0"/>
                <a:cs typeface="Times New Roman" charset="0"/>
              </a:rPr>
              <a:t>Never</a:t>
            </a:r>
            <a:r>
              <a:rPr lang="en-US" b="1" dirty="0">
                <a:latin typeface="Arial" charset="0"/>
                <a:cs typeface="Times New Roman" charset="0"/>
              </a:rPr>
              <a:t> look at your own Playing Card</a:t>
            </a:r>
          </a:p>
          <a:p>
            <a:pPr eaLnBrk="1" hangingPunct="1">
              <a:lnSpc>
                <a:spcPct val="90000"/>
              </a:lnSpc>
              <a:spcAft>
                <a:spcPts val="1400"/>
              </a:spcAft>
            </a:pPr>
            <a:r>
              <a:rPr lang="en-US" b="1" dirty="0">
                <a:latin typeface="Arial" charset="0"/>
                <a:cs typeface="Times New Roman" charset="0"/>
              </a:rPr>
              <a:t>Hold it in your hand facing outwards so others can always see it</a:t>
            </a:r>
          </a:p>
          <a:p>
            <a:pPr eaLnBrk="1" hangingPunct="1">
              <a:lnSpc>
                <a:spcPct val="90000"/>
              </a:lnSpc>
              <a:spcAft>
                <a:spcPts val="1400"/>
              </a:spcAft>
            </a:pPr>
            <a:r>
              <a:rPr lang="en-US" b="1" dirty="0">
                <a:latin typeface="Arial" charset="0"/>
                <a:cs typeface="Times New Roman" charset="0"/>
              </a:rPr>
              <a:t>Go and interact with </a:t>
            </a:r>
            <a:r>
              <a:rPr lang="en-US" b="1" dirty="0">
                <a:solidFill>
                  <a:srgbClr val="FF0000"/>
                </a:solidFill>
                <a:latin typeface="Arial" charset="0"/>
                <a:cs typeface="Times New Roman" charset="0"/>
              </a:rPr>
              <a:t>AT LEAST 20+</a:t>
            </a:r>
            <a:r>
              <a:rPr lang="en-US" b="1" dirty="0">
                <a:latin typeface="Arial" charset="0"/>
                <a:cs typeface="Times New Roman" charset="0"/>
              </a:rPr>
              <a:t> people</a:t>
            </a:r>
          </a:p>
          <a:p>
            <a:pPr eaLnBrk="1" hangingPunct="1">
              <a:lnSpc>
                <a:spcPct val="90000"/>
              </a:lnSpc>
              <a:spcAft>
                <a:spcPts val="1400"/>
              </a:spcAft>
            </a:pPr>
            <a:r>
              <a:rPr lang="en-US" b="1" dirty="0">
                <a:solidFill>
                  <a:srgbClr val="FF0000"/>
                </a:solidFill>
                <a:latin typeface="Arial" charset="0"/>
                <a:cs typeface="Times New Roman" charset="0"/>
              </a:rPr>
              <a:t>Notice</a:t>
            </a:r>
            <a:r>
              <a:rPr lang="en-US" b="1" dirty="0">
                <a:solidFill>
                  <a:srgbClr val="0000FF"/>
                </a:solidFill>
                <a:latin typeface="Arial" charset="0"/>
                <a:cs typeface="Times New Roman" charset="0"/>
              </a:rPr>
              <a:t> </a:t>
            </a:r>
            <a:r>
              <a:rPr lang="en-US" b="1" dirty="0">
                <a:latin typeface="Arial" charset="0"/>
                <a:cs typeface="Times New Roman" charset="0"/>
              </a:rPr>
              <a:t>what you notice, feel, do….how you get treated</a:t>
            </a:r>
          </a:p>
        </p:txBody>
      </p:sp>
      <p:sp>
        <p:nvSpPr>
          <p:cNvPr id="3481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 anchor="t"/>
          <a:lstStyle/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62625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defRPr/>
            </a:pPr>
            <a:r>
              <a:rPr lang="en-US" sz="4000" b="1" dirty="0" smtClean="0">
                <a:solidFill>
                  <a:srgbClr val="0000FF"/>
                </a:solidFill>
                <a:latin typeface="Arial" charset="0"/>
                <a:cs typeface="Times New Roman" charset="0"/>
              </a:rPr>
              <a:t>What card do you think you have </a:t>
            </a:r>
            <a:r>
              <a:rPr lang="en-US" sz="4000" b="1" dirty="0" smtClean="0">
                <a:latin typeface="Arial" charset="0"/>
                <a:cs typeface="Times New Roman" charset="0"/>
              </a:rPr>
              <a:t>and why? </a:t>
            </a:r>
          </a:p>
          <a:p>
            <a:pPr marL="0" indent="0">
              <a:buFont typeface="Wingdings" charset="0"/>
              <a:buNone/>
              <a:defRPr/>
            </a:pPr>
            <a:endParaRPr lang="en-US" sz="3600" b="1" dirty="0" smtClean="0">
              <a:latin typeface="Arial" charset="0"/>
              <a:cs typeface="Times New Roman" charset="0"/>
            </a:endParaRPr>
          </a:p>
          <a:p>
            <a:pPr>
              <a:defRPr/>
            </a:pPr>
            <a:r>
              <a:rPr lang="en-US" sz="4000" b="1" dirty="0" smtClean="0">
                <a:latin typeface="Arial" charset="0"/>
                <a:cs typeface="Times New Roman" charset="0"/>
              </a:rPr>
              <a:t>How were you treated?</a:t>
            </a:r>
          </a:p>
          <a:p>
            <a:pPr>
              <a:defRPr/>
            </a:pPr>
            <a:endParaRPr lang="en-US" sz="4000" b="1" dirty="0">
              <a:latin typeface="Arial" charset="0"/>
              <a:cs typeface="Times New Roman" charset="0"/>
            </a:endParaRPr>
          </a:p>
          <a:p>
            <a:pPr>
              <a:defRPr/>
            </a:pPr>
            <a:r>
              <a:rPr lang="en-US" sz="4000" b="1" dirty="0" smtClean="0">
                <a:latin typeface="Arial" charset="0"/>
                <a:cs typeface="Times New Roman" charset="0"/>
              </a:rPr>
              <a:t>What </a:t>
            </a:r>
            <a:r>
              <a:rPr lang="en-US" sz="4000" b="1" u="sng" dirty="0" smtClean="0">
                <a:solidFill>
                  <a:srgbClr val="0000FF"/>
                </a:solidFill>
                <a:latin typeface="Arial" charset="0"/>
                <a:cs typeface="Times New Roman" charset="0"/>
              </a:rPr>
              <a:t>feels familiar </a:t>
            </a:r>
            <a:r>
              <a:rPr lang="en-US" sz="4000" b="1" dirty="0" smtClean="0">
                <a:latin typeface="Arial" charset="0"/>
                <a:cs typeface="Times New Roman" charset="0"/>
              </a:rPr>
              <a:t>to what occurs on campus?</a:t>
            </a:r>
          </a:p>
          <a:p>
            <a:pPr>
              <a:defRPr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62658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title" idx="4294967295"/>
          </p:nvPr>
        </p:nvSpPr>
        <p:spPr>
          <a:xfrm>
            <a:off x="457200" y="205978"/>
            <a:ext cx="8229600" cy="7655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b="1"/>
            </a:lvl1pPr>
          </a:lstStyle>
          <a:p>
            <a:pPr lvl="0">
              <a:defRPr sz="1800" b="0"/>
            </a:pPr>
            <a:r>
              <a:rPr sz="4400" b="1" dirty="0"/>
              <a:t>Diversity 360 Context</a:t>
            </a:r>
          </a:p>
        </p:txBody>
      </p:sp>
      <p:sp>
        <p:nvSpPr>
          <p:cNvPr id="66" name="Shape 66"/>
          <p:cNvSpPr>
            <a:spLocks noGrp="1"/>
          </p:cNvSpPr>
          <p:nvPr>
            <p:ph type="body" idx="4294967295"/>
          </p:nvPr>
        </p:nvSpPr>
        <p:spPr>
          <a:xfrm>
            <a:off x="152400" y="1276351"/>
            <a:ext cx="8839200" cy="33182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Autofit/>
          </a:bodyPr>
          <a:lstStyle/>
          <a:p>
            <a:pPr marL="400050" lvl="0" indent="-400050">
              <a:spcBef>
                <a:spcPts val="600"/>
              </a:spcBef>
              <a:buChar char="•"/>
              <a:defRPr sz="1800"/>
            </a:pPr>
            <a:r>
              <a:rPr sz="2600" dirty="0"/>
              <a:t>Spring 2014 - </a:t>
            </a:r>
            <a:r>
              <a:rPr sz="2600" b="1" dirty="0">
                <a:solidFill>
                  <a:srgbClr val="0000FF"/>
                </a:solidFill>
              </a:rPr>
              <a:t>Student Meeting </a:t>
            </a:r>
            <a:r>
              <a:rPr sz="2600" dirty="0">
                <a:solidFill>
                  <a:srgbClr val="0000FF"/>
                </a:solidFill>
              </a:rPr>
              <a:t>with </a:t>
            </a:r>
            <a:r>
              <a:rPr sz="2600" b="1" dirty="0">
                <a:solidFill>
                  <a:srgbClr val="0000FF"/>
                </a:solidFill>
              </a:rPr>
              <a:t>Administration </a:t>
            </a:r>
            <a:r>
              <a:rPr sz="2600" dirty="0">
                <a:solidFill>
                  <a:srgbClr val="0000FF"/>
                </a:solidFill>
              </a:rPr>
              <a:t>to discuss campus climate</a:t>
            </a:r>
          </a:p>
          <a:p>
            <a:pPr marL="400050" lvl="0" indent="-400050">
              <a:spcBef>
                <a:spcPts val="600"/>
              </a:spcBef>
              <a:buChar char="•"/>
              <a:defRPr sz="1800"/>
            </a:pPr>
            <a:r>
              <a:rPr sz="2600" dirty="0"/>
              <a:t>Spring 2014 - </a:t>
            </a:r>
            <a:r>
              <a:rPr sz="2600" b="1" dirty="0"/>
              <a:t>I, Too, Am CWRU Video</a:t>
            </a:r>
          </a:p>
          <a:p>
            <a:pPr marL="400050" lvl="0" indent="-400050">
              <a:spcBef>
                <a:spcPts val="600"/>
              </a:spcBef>
              <a:buChar char="•"/>
              <a:defRPr sz="1800"/>
            </a:pPr>
            <a:r>
              <a:rPr sz="2600" dirty="0"/>
              <a:t>Spring 2014 - </a:t>
            </a:r>
            <a:r>
              <a:rPr sz="2600" b="1" dirty="0">
                <a:solidFill>
                  <a:srgbClr val="0000FF"/>
                </a:solidFill>
              </a:rPr>
              <a:t>Sustained Dialogue </a:t>
            </a:r>
            <a:r>
              <a:rPr sz="2600" dirty="0">
                <a:solidFill>
                  <a:srgbClr val="0000FF"/>
                </a:solidFill>
              </a:rPr>
              <a:t>Presentations</a:t>
            </a:r>
          </a:p>
          <a:p>
            <a:pPr marL="400050" lvl="0" indent="-400050">
              <a:spcBef>
                <a:spcPts val="600"/>
              </a:spcBef>
              <a:buChar char="•"/>
              <a:defRPr sz="1800"/>
            </a:pPr>
            <a:r>
              <a:rPr sz="2600" dirty="0"/>
              <a:t>Fall 2014 - </a:t>
            </a:r>
            <a:r>
              <a:rPr sz="2600" b="1" dirty="0"/>
              <a:t>#webelonghere </a:t>
            </a:r>
            <a:r>
              <a:rPr sz="2600" dirty="0"/>
              <a:t>movement began and goals distributed</a:t>
            </a:r>
          </a:p>
          <a:p>
            <a:pPr marL="400050" lvl="0" indent="-400050">
              <a:spcBef>
                <a:spcPts val="600"/>
              </a:spcBef>
              <a:buChar char="•"/>
              <a:defRPr sz="1800"/>
            </a:pPr>
            <a:r>
              <a:rPr sz="2600" dirty="0"/>
              <a:t>Fall 2014 - Multicultural Affairs and Office of Inclusion Diversity and Equal Opportunity</a:t>
            </a:r>
            <a:r>
              <a:rPr sz="2600" b="1" dirty="0"/>
              <a:t> </a:t>
            </a:r>
            <a:r>
              <a:rPr sz="2600" b="1" dirty="0">
                <a:solidFill>
                  <a:srgbClr val="0000FF"/>
                </a:solidFill>
              </a:rPr>
              <a:t>charged by university president</a:t>
            </a:r>
            <a:r>
              <a:rPr sz="2600" dirty="0">
                <a:solidFill>
                  <a:srgbClr val="0000FF"/>
                </a:solidFill>
              </a:rPr>
              <a:t> to create a diversity education module</a:t>
            </a:r>
          </a:p>
        </p:txBody>
      </p:sp>
      <p:pic>
        <p:nvPicPr>
          <p:cNvPr id="67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72400" y="209550"/>
            <a:ext cx="942975" cy="838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709218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>
            <a:spLocks noGrp="1"/>
          </p:cNvSpPr>
          <p:nvPr>
            <p:ph type="title" idx="4294967295"/>
          </p:nvPr>
        </p:nvSpPr>
        <p:spPr>
          <a:xfrm>
            <a:off x="457200" y="205978"/>
            <a:ext cx="8229600" cy="7655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b="1"/>
            </a:lvl1pPr>
          </a:lstStyle>
          <a:p>
            <a:pPr lvl="0">
              <a:defRPr sz="1800" b="0"/>
            </a:pPr>
            <a:r>
              <a:rPr sz="4400" b="1" dirty="0"/>
              <a:t>Diversity 360 Overview</a:t>
            </a:r>
          </a:p>
        </p:txBody>
      </p:sp>
      <p:sp>
        <p:nvSpPr>
          <p:cNvPr id="70" name="Shape 70"/>
          <p:cNvSpPr>
            <a:spLocks noGrp="1"/>
          </p:cNvSpPr>
          <p:nvPr>
            <p:ph type="body" idx="4294967295"/>
          </p:nvPr>
        </p:nvSpPr>
        <p:spPr>
          <a:xfrm>
            <a:off x="373062" y="1428749"/>
            <a:ext cx="8040688" cy="37147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marL="300037" lvl="0" indent="-300037">
              <a:spcBef>
                <a:spcPts val="600"/>
              </a:spcBef>
              <a:buClr>
                <a:srgbClr val="0000FF"/>
              </a:buClr>
              <a:buChar char="•"/>
              <a:defRPr sz="1800"/>
            </a:pPr>
            <a:r>
              <a:rPr sz="2800" b="1" dirty="0">
                <a:solidFill>
                  <a:srgbClr val="0000FF"/>
                </a:solidFill>
              </a:rPr>
              <a:t>Partnership</a:t>
            </a:r>
            <a:r>
              <a:rPr sz="2800" dirty="0"/>
              <a:t> with the Office of Multicultural Affairs and the Office of Inclusion, Diversity, and Equal Opportunity</a:t>
            </a:r>
          </a:p>
          <a:p>
            <a:pPr marL="300037" lvl="0" indent="-300037">
              <a:spcBef>
                <a:spcPts val="600"/>
              </a:spcBef>
              <a:buClr>
                <a:srgbClr val="0000FF"/>
              </a:buClr>
              <a:buChar char="•"/>
              <a:defRPr sz="1800"/>
            </a:pPr>
            <a:r>
              <a:rPr sz="2800" dirty="0">
                <a:solidFill>
                  <a:srgbClr val="0000FF"/>
                </a:solidFill>
              </a:rPr>
              <a:t>Diversity 360 calls for “identity safety” across the breadth of human differences</a:t>
            </a:r>
          </a:p>
          <a:p>
            <a:pPr marL="300037" lvl="0" indent="-300037">
              <a:spcBef>
                <a:spcPts val="600"/>
              </a:spcBef>
              <a:buChar char="•"/>
              <a:defRPr sz="1800"/>
            </a:pPr>
            <a:r>
              <a:rPr sz="2800" b="1" dirty="0"/>
              <a:t>3 hour module </a:t>
            </a:r>
            <a:r>
              <a:rPr sz="2800" dirty="0"/>
              <a:t>for students</a:t>
            </a:r>
          </a:p>
          <a:p>
            <a:pPr marL="300037" lvl="0" indent="-300037">
              <a:spcBef>
                <a:spcPts val="600"/>
              </a:spcBef>
              <a:buClr>
                <a:srgbClr val="0000FF"/>
              </a:buClr>
              <a:buChar char="•"/>
              <a:defRPr sz="1800"/>
            </a:pPr>
            <a:r>
              <a:rPr sz="2800" dirty="0">
                <a:solidFill>
                  <a:srgbClr val="0000FF"/>
                </a:solidFill>
              </a:rPr>
              <a:t>Flexible module for staff and faculty with pre-work assigned </a:t>
            </a:r>
          </a:p>
        </p:txBody>
      </p:sp>
      <p:pic>
        <p:nvPicPr>
          <p:cNvPr id="71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20000" y="209550"/>
            <a:ext cx="942975" cy="8382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979505063"/>
      </p:ext>
    </p:extLst>
  </p:cSld>
  <p:clrMapOvr>
    <a:masterClrMapping/>
  </p:clrMapOvr>
  <p:transition xmlns:p14="http://schemas.microsoft.com/office/powerpoint/2010/main" spd="med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>
            <a:spLocks noGrp="1"/>
          </p:cNvSpPr>
          <p:nvPr>
            <p:ph type="title" idx="4294967295"/>
          </p:nvPr>
        </p:nvSpPr>
        <p:spPr>
          <a:xfrm>
            <a:off x="457200" y="321771"/>
            <a:ext cx="8229600" cy="7414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 defTabSz="896111">
              <a:defRPr sz="1800"/>
            </a:pPr>
            <a:r>
              <a:rPr sz="3920" b="1" dirty="0"/>
              <a:t>Diversity 360</a:t>
            </a:r>
            <a:r>
              <a:rPr sz="3920" dirty="0"/>
              <a:t>: Goals of the Program</a:t>
            </a:r>
          </a:p>
        </p:txBody>
      </p:sp>
      <p:sp>
        <p:nvSpPr>
          <p:cNvPr id="74" name="Shape 74"/>
          <p:cNvSpPr>
            <a:spLocks noGrp="1"/>
          </p:cNvSpPr>
          <p:nvPr>
            <p:ph type="body" idx="4294967295"/>
          </p:nvPr>
        </p:nvSpPr>
        <p:spPr>
          <a:xfrm>
            <a:off x="228600" y="1352549"/>
            <a:ext cx="4324351" cy="376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marL="293914" lvl="0" indent="-293914">
              <a:lnSpc>
                <a:spcPct val="90000"/>
              </a:lnSpc>
              <a:spcBef>
                <a:spcPts val="500"/>
              </a:spcBef>
              <a:buChar char="•"/>
              <a:defRPr sz="1800"/>
            </a:pPr>
            <a:r>
              <a:rPr sz="2400" dirty="0"/>
              <a:t>Increase </a:t>
            </a:r>
            <a:r>
              <a:rPr sz="2400" b="1" u="sng" dirty="0"/>
              <a:t>capacity to recognize and engage</a:t>
            </a:r>
            <a:r>
              <a:rPr sz="2400" dirty="0"/>
              <a:t> in dialogue across the breadth of differences;</a:t>
            </a:r>
          </a:p>
          <a:p>
            <a:pPr lvl="0">
              <a:lnSpc>
                <a:spcPct val="90000"/>
              </a:lnSpc>
              <a:spcBef>
                <a:spcPts val="600"/>
              </a:spcBef>
              <a:buSzTx/>
              <a:buNone/>
              <a:defRPr sz="1800"/>
            </a:pPr>
            <a:endParaRPr sz="2400" dirty="0"/>
          </a:p>
          <a:p>
            <a:pPr marL="293914" lvl="0" indent="-293914">
              <a:lnSpc>
                <a:spcPct val="90000"/>
              </a:lnSpc>
              <a:spcBef>
                <a:spcPts val="500"/>
              </a:spcBef>
              <a:buChar char="•"/>
              <a:defRPr sz="1800"/>
            </a:pPr>
            <a:r>
              <a:rPr sz="2400" b="1" dirty="0">
                <a:solidFill>
                  <a:srgbClr val="0433FF"/>
                </a:solidFill>
              </a:rPr>
              <a:t>Deepen understanding</a:t>
            </a:r>
            <a:r>
              <a:rPr sz="2400" dirty="0">
                <a:solidFill>
                  <a:srgbClr val="0433FF"/>
                </a:solidFill>
              </a:rPr>
              <a:t> of how affiliations in </a:t>
            </a:r>
            <a:r>
              <a:rPr sz="2400" b="1" dirty="0">
                <a:solidFill>
                  <a:srgbClr val="0433FF"/>
                </a:solidFill>
              </a:rPr>
              <a:t>privileged and marginalized</a:t>
            </a:r>
            <a:r>
              <a:rPr sz="2400" dirty="0">
                <a:solidFill>
                  <a:srgbClr val="0433FF"/>
                </a:solidFill>
              </a:rPr>
              <a:t> groups impact treatment on campus, campus climate and productivity.</a:t>
            </a:r>
          </a:p>
        </p:txBody>
      </p:sp>
      <p:sp>
        <p:nvSpPr>
          <p:cNvPr id="75" name="Shape 75"/>
          <p:cNvSpPr/>
          <p:nvPr/>
        </p:nvSpPr>
        <p:spPr>
          <a:xfrm>
            <a:off x="4597400" y="1222727"/>
            <a:ext cx="4394200" cy="3896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93914" lvl="0" indent="-293914">
              <a:lnSpc>
                <a:spcPct val="90000"/>
              </a:lnSpc>
              <a:spcBef>
                <a:spcPts val="500"/>
              </a:spcBef>
              <a:buClr>
                <a:srgbClr val="0000FF"/>
              </a:buClr>
              <a:buSzPct val="100000"/>
              <a:buFont typeface="Arial"/>
              <a:buChar char="•"/>
              <a:defRPr sz="1800"/>
            </a:pPr>
            <a:r>
              <a:rPr sz="2400" dirty="0">
                <a:solidFill>
                  <a:srgbClr val="0000FF"/>
                </a:solidFill>
              </a:rPr>
              <a:t>Deepen </a:t>
            </a:r>
            <a:r>
              <a:rPr sz="2400" b="1" dirty="0">
                <a:solidFill>
                  <a:srgbClr val="0000FF"/>
                </a:solidFill>
              </a:rPr>
              <a:t>awareness of types of microaggressions </a:t>
            </a:r>
            <a:r>
              <a:rPr sz="2400" dirty="0">
                <a:solidFill>
                  <a:srgbClr val="0000FF"/>
                </a:solidFill>
              </a:rPr>
              <a:t>and</a:t>
            </a:r>
            <a:r>
              <a:rPr sz="2400" b="1" dirty="0">
                <a:solidFill>
                  <a:srgbClr val="0000FF"/>
                </a:solidFill>
              </a:rPr>
              <a:t> how they effect experiences </a:t>
            </a:r>
            <a:r>
              <a:rPr sz="2400" dirty="0">
                <a:solidFill>
                  <a:srgbClr val="0000FF"/>
                </a:solidFill>
              </a:rPr>
              <a:t>on campus and in the local community.</a:t>
            </a:r>
            <a:endParaRPr sz="1600" dirty="0">
              <a:solidFill>
                <a:srgbClr val="0000FF"/>
              </a:solidFill>
            </a:endParaRPr>
          </a:p>
          <a:p>
            <a:pPr lvl="0">
              <a:lnSpc>
                <a:spcPct val="90000"/>
              </a:lnSpc>
              <a:spcBef>
                <a:spcPts val="500"/>
              </a:spcBef>
              <a:defRPr sz="1800"/>
            </a:pPr>
            <a:endParaRPr sz="100" dirty="0">
              <a:solidFill>
                <a:srgbClr val="0000FF"/>
              </a:solidFill>
            </a:endParaRPr>
          </a:p>
          <a:p>
            <a:pPr marL="293914" lvl="0" indent="-293914">
              <a:lnSpc>
                <a:spcPct val="90000"/>
              </a:lnSpc>
              <a:spcBef>
                <a:spcPts val="500"/>
              </a:spcBef>
              <a:buSzPct val="100000"/>
              <a:buFont typeface="Arial"/>
              <a:buChar char="•"/>
              <a:defRPr sz="1800"/>
            </a:pPr>
            <a:r>
              <a:rPr sz="2400" dirty="0"/>
              <a:t>Discover ways to </a:t>
            </a:r>
            <a:r>
              <a:rPr sz="2400" b="1" u="sng" dirty="0"/>
              <a:t>become a change agen</a:t>
            </a:r>
            <a:r>
              <a:rPr sz="2400" b="1" dirty="0"/>
              <a:t>t</a:t>
            </a:r>
            <a:r>
              <a:rPr sz="2400" dirty="0"/>
              <a:t> and diversity champion with new knowledge, ideas, and resources about university policies, programs, and best practices.</a:t>
            </a:r>
          </a:p>
        </p:txBody>
      </p:sp>
      <p:pic>
        <p:nvPicPr>
          <p:cNvPr id="76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001000" y="133350"/>
            <a:ext cx="987809" cy="83644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384103419"/>
      </p:ext>
    </p:extLst>
  </p:cSld>
  <p:clrMapOvr>
    <a:masterClrMapping/>
  </p:clrMapOvr>
  <p:transition xmlns:p14="http://schemas.microsoft.com/office/powerpoint/2010/main" spd="med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/>
          </p:cNvSpPr>
          <p:nvPr>
            <p:ph type="title" idx="4294967295"/>
          </p:nvPr>
        </p:nvSpPr>
        <p:spPr>
          <a:xfrm>
            <a:off x="457200" y="205978"/>
            <a:ext cx="82296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4000" b="1" dirty="0"/>
              <a:t>Diversity 360 </a:t>
            </a:r>
            <a:r>
              <a:rPr lang="en-US" sz="4000" b="1" dirty="0" smtClean="0"/>
              <a:t>Overview</a:t>
            </a:r>
            <a:r>
              <a:rPr sz="4000" dirty="0" smtClean="0"/>
              <a:t>, </a:t>
            </a:r>
            <a:r>
              <a:rPr sz="4000" dirty="0"/>
              <a:t>continued</a:t>
            </a:r>
          </a:p>
        </p:txBody>
      </p:sp>
      <p:sp>
        <p:nvSpPr>
          <p:cNvPr id="120" name="Shape 120"/>
          <p:cNvSpPr>
            <a:spLocks noGrp="1"/>
          </p:cNvSpPr>
          <p:nvPr>
            <p:ph type="body" idx="4294967295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/>
          </a:bodyPr>
          <a:lstStyle/>
          <a:p>
            <a:pPr marL="428625" lvl="0" indent="-428625">
              <a:buChar char="•"/>
              <a:defRPr sz="1800"/>
            </a:pPr>
            <a:r>
              <a:rPr sz="3000" dirty="0"/>
              <a:t>Fall 2014 - </a:t>
            </a:r>
            <a:r>
              <a:rPr sz="3000" b="1" dirty="0">
                <a:solidFill>
                  <a:srgbClr val="0000FF"/>
                </a:solidFill>
              </a:rPr>
              <a:t>Campus Consulting </a:t>
            </a:r>
            <a:r>
              <a:rPr sz="3000" dirty="0"/>
              <a:t>with Dr. Kathy Obear</a:t>
            </a:r>
          </a:p>
          <a:p>
            <a:pPr marL="428625" lvl="0" indent="-428625">
              <a:buChar char="•"/>
              <a:defRPr sz="1800"/>
            </a:pPr>
            <a:r>
              <a:rPr sz="3000" dirty="0"/>
              <a:t>Spring 2015 - </a:t>
            </a:r>
            <a:r>
              <a:rPr sz="3000" b="1" dirty="0"/>
              <a:t>Facilitator Training</a:t>
            </a:r>
          </a:p>
          <a:p>
            <a:pPr marL="428625" lvl="0" indent="-428625">
              <a:buChar char="•"/>
              <a:defRPr sz="1800"/>
            </a:pPr>
            <a:r>
              <a:rPr sz="3000" dirty="0"/>
              <a:t>Spring 2015 - </a:t>
            </a:r>
            <a:r>
              <a:rPr sz="3000" b="1" dirty="0">
                <a:solidFill>
                  <a:srgbClr val="0000FF"/>
                </a:solidFill>
              </a:rPr>
              <a:t>Pilot Sessions</a:t>
            </a:r>
          </a:p>
          <a:p>
            <a:pPr marL="428625" lvl="0" indent="-428625">
              <a:buChar char="•"/>
              <a:defRPr sz="1800"/>
            </a:pPr>
            <a:r>
              <a:rPr sz="3000" dirty="0"/>
              <a:t>Fall 2015 - </a:t>
            </a:r>
            <a:r>
              <a:rPr sz="3000" b="1" dirty="0"/>
              <a:t>Official Roll Out </a:t>
            </a:r>
            <a:r>
              <a:rPr sz="3000" dirty="0"/>
              <a:t>with President’s Cabinet</a:t>
            </a:r>
          </a:p>
        </p:txBody>
      </p:sp>
      <p:pic>
        <p:nvPicPr>
          <p:cNvPr id="121" name="image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429000" y="3867150"/>
            <a:ext cx="2895600" cy="12763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2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72400" y="285750"/>
            <a:ext cx="942975" cy="69175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270568363"/>
      </p:ext>
    </p:extLst>
  </p:cSld>
  <p:clrMapOvr>
    <a:masterClrMapping/>
  </p:clrMapOvr>
  <p:transition xmlns:p14="http://schemas.microsoft.com/office/powerpoint/2010/main" spd="med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of (Some)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Mattering; Marginalized</a:t>
            </a:r>
          </a:p>
          <a:p>
            <a:r>
              <a:rPr lang="en-US" dirty="0" smtClean="0"/>
              <a:t>Deserve? No one should experience</a:t>
            </a:r>
            <a:r>
              <a:rPr lang="is-IS" dirty="0" smtClean="0"/>
              <a:t>…</a:t>
            </a:r>
          </a:p>
          <a:p>
            <a:r>
              <a:rPr lang="is-IS" dirty="0" smtClean="0"/>
              <a:t>Video of campus leaders</a:t>
            </a:r>
          </a:p>
          <a:p>
            <a:r>
              <a:rPr lang="is-IS" dirty="0" smtClean="0"/>
              <a:t>Card A</a:t>
            </a:r>
            <a:r>
              <a:rPr lang="en-US" dirty="0" smtClean="0"/>
              <a:t>c</a:t>
            </a:r>
            <a:r>
              <a:rPr lang="is-IS" dirty="0" smtClean="0"/>
              <a:t>tivity</a:t>
            </a:r>
          </a:p>
          <a:p>
            <a:r>
              <a:rPr lang="is-IS" dirty="0" smtClean="0"/>
              <a:t>Microaggressions</a:t>
            </a:r>
          </a:p>
          <a:p>
            <a:r>
              <a:rPr lang="is-IS" dirty="0" smtClean="0"/>
              <a:t>Be a change agent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69225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>
            <a:spLocks noGrp="1"/>
          </p:cNvSpPr>
          <p:nvPr>
            <p:ph type="title" idx="4294967295"/>
          </p:nvPr>
        </p:nvSpPr>
        <p:spPr>
          <a:xfrm>
            <a:off x="457200" y="628650"/>
            <a:ext cx="8229600" cy="514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Autofit/>
          </a:bodyPr>
          <a:lstStyle/>
          <a:p>
            <a:pPr lvl="0" defTabSz="576072">
              <a:defRPr sz="1800"/>
            </a:pPr>
            <a:r>
              <a:rPr sz="3600" b="1" u="sng" dirty="0">
                <a:solidFill>
                  <a:srgbClr val="0000FF"/>
                </a:solidFill>
                <a:ea typeface="Arial Bold"/>
                <a:sym typeface="Arial Bold"/>
              </a:rPr>
              <a:t>What Could You Do</a:t>
            </a:r>
            <a:r>
              <a:rPr sz="3600" b="1" dirty="0">
                <a:solidFill>
                  <a:srgbClr val="0000FF"/>
                </a:solidFill>
                <a:ea typeface="Arial Bold"/>
                <a:sym typeface="Arial Bold"/>
              </a:rPr>
              <a:t>?</a:t>
            </a:r>
            <a:br>
              <a:rPr sz="3600" b="1" dirty="0">
                <a:solidFill>
                  <a:srgbClr val="0000FF"/>
                </a:solidFill>
                <a:ea typeface="Arial Bold"/>
                <a:sym typeface="Arial Bold"/>
              </a:rPr>
            </a:br>
            <a:endParaRPr sz="3600" b="1" dirty="0">
              <a:solidFill>
                <a:srgbClr val="0000FF"/>
              </a:solidFill>
              <a:ea typeface="Arial Bold"/>
              <a:sym typeface="Arial Bold"/>
            </a:endParaRPr>
          </a:p>
        </p:txBody>
      </p:sp>
      <p:sp>
        <p:nvSpPr>
          <p:cNvPr id="79" name="Shape 79"/>
          <p:cNvSpPr>
            <a:spLocks noGrp="1"/>
          </p:cNvSpPr>
          <p:nvPr>
            <p:ph type="body" idx="4294967295"/>
          </p:nvPr>
        </p:nvSpPr>
        <p:spPr>
          <a:xfrm>
            <a:off x="228600" y="1428749"/>
            <a:ext cx="8610600" cy="342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85000" lnSpcReduction="20000"/>
          </a:bodyPr>
          <a:lstStyle/>
          <a:p>
            <a:pPr marL="300037" lvl="0" indent="-300037">
              <a:spcBef>
                <a:spcPts val="600"/>
              </a:spcBef>
              <a:buChar char="•"/>
              <a:defRPr sz="1800"/>
            </a:pPr>
            <a:r>
              <a:rPr sz="2800" dirty="0">
                <a:latin typeface="Arial"/>
                <a:ea typeface="Arial"/>
                <a:cs typeface="Arial"/>
                <a:sym typeface="Arial"/>
              </a:rPr>
              <a:t>In groups of four, </a:t>
            </a:r>
            <a:r>
              <a:rPr sz="2800" u="sng" dirty="0">
                <a:latin typeface="Arial Bold"/>
                <a:ea typeface="Arial Bold"/>
                <a:cs typeface="Arial Bold"/>
                <a:sym typeface="Arial Bold"/>
              </a:rPr>
              <a:t>assign each person a #</a:t>
            </a:r>
            <a:r>
              <a:rPr sz="2800" dirty="0">
                <a:latin typeface="Arial"/>
                <a:ea typeface="Arial"/>
                <a:cs typeface="Arial"/>
                <a:sym typeface="Arial"/>
              </a:rPr>
              <a:t>:   </a:t>
            </a:r>
          </a:p>
          <a:p>
            <a:pPr lvl="0">
              <a:spcBef>
                <a:spcPts val="600"/>
              </a:spcBef>
              <a:buSzTx/>
              <a:buNone/>
              <a:defRPr sz="1800"/>
            </a:pPr>
            <a:r>
              <a:rPr sz="2800" dirty="0">
                <a:latin typeface="Arial"/>
                <a:ea typeface="Arial"/>
                <a:cs typeface="Arial"/>
                <a:sym typeface="Arial"/>
              </a:rPr>
              <a:t>   1, 2, 3, or 4</a:t>
            </a:r>
          </a:p>
          <a:p>
            <a:pPr lvl="0">
              <a:buChar char="•"/>
              <a:defRPr sz="1800"/>
            </a:pPr>
            <a:endParaRPr sz="1600" dirty="0">
              <a:latin typeface="Arial"/>
              <a:ea typeface="Arial"/>
              <a:cs typeface="Arial"/>
              <a:sym typeface="Arial"/>
            </a:endParaRPr>
          </a:p>
          <a:p>
            <a:pPr marL="300037" lvl="0" indent="-300037">
              <a:buChar char="•"/>
              <a:defRPr sz="1800"/>
            </a:pPr>
            <a:r>
              <a:rPr sz="2800" u="sng" dirty="0">
                <a:latin typeface="Arial Bold"/>
                <a:ea typeface="Arial Bold"/>
                <a:cs typeface="Arial Bold"/>
                <a:sym typeface="Arial Bold"/>
              </a:rPr>
              <a:t>Each will review</a:t>
            </a:r>
            <a:r>
              <a:rPr sz="2800" dirty="0">
                <a:latin typeface="Arial Bold"/>
                <a:ea typeface="Arial Bold"/>
                <a:cs typeface="Arial Bold"/>
                <a:sym typeface="Arial Bold"/>
              </a:rPr>
              <a:t> </a:t>
            </a:r>
            <a:r>
              <a:rPr sz="2800" dirty="0">
                <a:latin typeface="Arial"/>
                <a:ea typeface="Arial"/>
                <a:cs typeface="Arial"/>
                <a:sym typeface="Arial"/>
              </a:rPr>
              <a:t>1/4 of the items on </a:t>
            </a:r>
            <a:r>
              <a:rPr sz="2800" b="1" dirty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pgs. </a:t>
            </a:r>
            <a:r>
              <a:rPr lang="en-US" sz="2800" b="1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12-14</a:t>
            </a:r>
            <a:r>
              <a:rPr sz="3100" b="1" dirty="0" smtClean="0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3100" b="1" dirty="0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3" indent="1371600">
              <a:buSzTx/>
              <a:buNone/>
              <a:defRPr sz="1800"/>
            </a:pPr>
            <a:r>
              <a:rPr sz="3100" b="1" dirty="0">
                <a:solidFill>
                  <a:srgbClr val="0000FF"/>
                </a:solidFill>
              </a:rPr>
              <a:t>1 = #’s 1-14</a:t>
            </a:r>
          </a:p>
          <a:p>
            <a:pPr marL="0" lvl="3" indent="1371600">
              <a:buSzTx/>
              <a:buNone/>
              <a:defRPr sz="1800"/>
            </a:pPr>
            <a:r>
              <a:rPr sz="3100" b="1" dirty="0"/>
              <a:t>2 = #’s 15-29</a:t>
            </a:r>
          </a:p>
          <a:p>
            <a:pPr marL="0" lvl="3" indent="1371600">
              <a:buSzTx/>
              <a:buNone/>
              <a:defRPr sz="1800"/>
            </a:pPr>
            <a:r>
              <a:rPr sz="3100" b="1" dirty="0">
                <a:solidFill>
                  <a:srgbClr val="0000FF"/>
                </a:solidFill>
              </a:rPr>
              <a:t>3 = #’s 30-44</a:t>
            </a:r>
          </a:p>
          <a:p>
            <a:pPr marL="0" lvl="3" indent="1371600">
              <a:buSzTx/>
              <a:buNone/>
              <a:defRPr sz="1800"/>
            </a:pPr>
            <a:r>
              <a:rPr sz="3100" b="1" dirty="0"/>
              <a:t>4 = #’s 45-</a:t>
            </a:r>
            <a:r>
              <a:rPr sz="3100" b="1" dirty="0" smtClean="0"/>
              <a:t>5</a:t>
            </a:r>
            <a:r>
              <a:rPr lang="en-US" sz="3100" b="1" dirty="0" smtClean="0"/>
              <a:t>7</a:t>
            </a:r>
            <a:endParaRPr sz="3100" b="1" dirty="0"/>
          </a:p>
          <a:p>
            <a:pPr marL="0" lvl="3" indent="1371600">
              <a:spcBef>
                <a:spcPts val="400"/>
              </a:spcBef>
              <a:buSzTx/>
              <a:buNone/>
              <a:defRPr sz="1800"/>
            </a:pPr>
            <a:endParaRPr sz="1200" b="1" dirty="0"/>
          </a:p>
          <a:p>
            <a:pPr marL="0" lvl="3" indent="1371600">
              <a:spcBef>
                <a:spcPts val="400"/>
              </a:spcBef>
              <a:buSzTx/>
              <a:buNone/>
              <a:defRPr sz="1800"/>
            </a:pPr>
            <a:endParaRPr sz="100" b="1" dirty="0">
              <a:solidFill>
                <a:srgbClr val="0000FF"/>
              </a:solidFill>
            </a:endParaRPr>
          </a:p>
          <a:p>
            <a:pPr marL="300037" lvl="0" indent="-300037">
              <a:spcBef>
                <a:spcPts val="600"/>
              </a:spcBef>
              <a:buChar char="•"/>
              <a:defRPr sz="1800"/>
            </a:pPr>
            <a:r>
              <a:rPr sz="2800" u="sng" dirty="0">
                <a:latin typeface="Arial Bold"/>
                <a:ea typeface="Arial Bold"/>
                <a:cs typeface="Arial Bold"/>
                <a:sym typeface="Arial Bold"/>
              </a:rPr>
              <a:t>Note your thoughts and reactions</a:t>
            </a:r>
          </a:p>
        </p:txBody>
      </p:sp>
    </p:spTree>
    <p:extLst>
      <p:ext uri="{BB962C8B-B14F-4D97-AF65-F5344CB8AC3E}">
        <p14:creationId xmlns:p14="http://schemas.microsoft.com/office/powerpoint/2010/main" val="246935511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build="p" animBg="1" advAuto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en-US" sz="1800" u="sng" dirty="0" smtClean="0"/>
          </a:p>
          <a:p>
            <a:r>
              <a:rPr lang="en-US" sz="3200" u="sng" dirty="0" smtClean="0"/>
              <a:t>Each person share 3-4 that seem familiar</a:t>
            </a:r>
            <a:r>
              <a:rPr lang="en-US" sz="3200" dirty="0" smtClean="0"/>
              <a:t>:</a:t>
            </a:r>
          </a:p>
          <a:p>
            <a:pPr marL="0" indent="0">
              <a:buNone/>
            </a:pPr>
            <a:endParaRPr lang="en-US" sz="700" dirty="0" smtClean="0"/>
          </a:p>
          <a:p>
            <a:pPr lvl="1"/>
            <a:r>
              <a:rPr lang="en-US" sz="2800" dirty="0" smtClean="0"/>
              <a:t>What </a:t>
            </a:r>
            <a:r>
              <a:rPr lang="en-US" sz="2800" b="1" u="sng" dirty="0" smtClean="0">
                <a:solidFill>
                  <a:srgbClr val="0000FF"/>
                </a:solidFill>
              </a:rPr>
              <a:t>you have experienced</a:t>
            </a:r>
          </a:p>
          <a:p>
            <a:pPr lvl="1"/>
            <a:r>
              <a:rPr lang="en-US" sz="2800" dirty="0" smtClean="0"/>
              <a:t>What you know </a:t>
            </a:r>
            <a:r>
              <a:rPr lang="en-US" sz="2800" b="1" u="sng" dirty="0" smtClean="0"/>
              <a:t>others experience</a:t>
            </a:r>
            <a:r>
              <a:rPr lang="en-US" sz="2800" b="1" dirty="0" smtClean="0"/>
              <a:t> </a:t>
            </a:r>
            <a:r>
              <a:rPr lang="en-US" sz="2800" dirty="0" smtClean="0"/>
              <a:t>on your campus</a:t>
            </a:r>
          </a:p>
          <a:p>
            <a:pPr lvl="1"/>
            <a:r>
              <a:rPr lang="en-US" sz="2800" b="1" u="sng" dirty="0" smtClean="0">
                <a:solidFill>
                  <a:srgbClr val="0000FF"/>
                </a:solidFill>
              </a:rPr>
              <a:t>Add</a:t>
            </a:r>
            <a:r>
              <a:rPr lang="en-US" sz="2800" dirty="0" smtClean="0"/>
              <a:t> any others</a:t>
            </a:r>
            <a:r>
              <a:rPr lang="is-IS" sz="2800" dirty="0" smtClean="0"/>
              <a:t>….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143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304800" y="118110"/>
            <a:ext cx="8458200" cy="701040"/>
          </a:xfrm>
        </p:spPr>
        <p:txBody>
          <a:bodyPr>
            <a:normAutofit/>
          </a:bodyPr>
          <a:lstStyle>
            <a:extLst/>
          </a:lstStyle>
          <a:p>
            <a:pPr algn="ctr"/>
            <a:r>
              <a:rPr lang="en-US" sz="4000" b="1" i="1" dirty="0" smtClean="0"/>
              <a:t>Inclusion Practitioners</a:t>
            </a:r>
            <a:endParaRPr lang="en-US" sz="4000" b="1" i="1" dirty="0"/>
          </a:p>
        </p:txBody>
      </p:sp>
      <p:pic>
        <p:nvPicPr>
          <p:cNvPr id="2050" name="Picture 2" descr="Wordmark with seal 2-color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857919"/>
            <a:ext cx="28575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724150"/>
            <a:ext cx="30003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" y="3648494"/>
            <a:ext cx="8610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75000"/>
                  </a:schemeClr>
                </a:solidFill>
              </a:rPr>
              <a:t>Key roles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algn="ctr"/>
            <a:endParaRPr lang="en-US" sz="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Danielle Miller-Schuster, Assistant Vice President for Student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Affairs,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hlinkClick r:id="rId5"/>
              </a:rPr>
              <a:t>dnmille@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hlinkClick r:id="rId5"/>
              </a:rPr>
              <a:t>ilstu.edu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Beni Towers Kawakita, Coordinator for 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Professional Development and Staff Training</a:t>
            </a:r>
          </a:p>
        </p:txBody>
      </p:sp>
      <p:pic>
        <p:nvPicPr>
          <p:cNvPr id="6" name="Picture 2" descr="Dr. Kathy Obea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504950"/>
            <a:ext cx="6477000" cy="81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750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>
            <a:spLocks noGrp="1"/>
          </p:cNvSpPr>
          <p:nvPr>
            <p:ph type="title" idx="4294967295"/>
          </p:nvPr>
        </p:nvSpPr>
        <p:spPr>
          <a:xfrm>
            <a:off x="457200" y="205978"/>
            <a:ext cx="82296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sz="4000" b="1">
                <a:solidFill>
                  <a:srgbClr val="0000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000" b="1" dirty="0">
                <a:solidFill>
                  <a:srgbClr val="0000FF"/>
                </a:solidFill>
              </a:rPr>
              <a:t>Facilitator Training Overview</a:t>
            </a:r>
          </a:p>
        </p:txBody>
      </p:sp>
      <p:sp>
        <p:nvSpPr>
          <p:cNvPr id="125" name="Shape 125"/>
          <p:cNvSpPr>
            <a:spLocks noGrp="1"/>
          </p:cNvSpPr>
          <p:nvPr>
            <p:ph type="body" idx="4294967295"/>
          </p:nvPr>
        </p:nvSpPr>
        <p:spPr>
          <a:xfrm>
            <a:off x="152400" y="1352550"/>
            <a:ext cx="8839200" cy="37909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92500" lnSpcReduction="10000"/>
          </a:bodyPr>
          <a:lstStyle/>
          <a:p>
            <a:pPr marL="332613" lvl="0" indent="-332613" defTabSz="886968">
              <a:buChar char="•"/>
              <a:defRPr sz="1800"/>
            </a:pPr>
            <a:r>
              <a:rPr sz="3104" b="1" dirty="0"/>
              <a:t>Application</a:t>
            </a:r>
            <a:r>
              <a:rPr sz="3104" dirty="0"/>
              <a:t> process</a:t>
            </a:r>
          </a:p>
          <a:p>
            <a:pPr marL="332613" lvl="0" indent="-332613" defTabSz="886968">
              <a:buClr>
                <a:srgbClr val="0000FF"/>
              </a:buClr>
              <a:buChar char="•"/>
              <a:defRPr sz="1800"/>
            </a:pPr>
            <a:r>
              <a:rPr sz="3104" b="1" dirty="0">
                <a:solidFill>
                  <a:srgbClr val="0000FF"/>
                </a:solidFill>
              </a:rPr>
              <a:t>Full-day training </a:t>
            </a:r>
            <a:r>
              <a:rPr sz="3104" dirty="0"/>
              <a:t>with Dr. Kathy Obear</a:t>
            </a:r>
          </a:p>
          <a:p>
            <a:pPr marL="332613" lvl="0" indent="-332613" defTabSz="886968">
              <a:buChar char="•"/>
              <a:defRPr sz="1800"/>
            </a:pPr>
            <a:r>
              <a:rPr sz="3104" b="1" dirty="0"/>
              <a:t>Attendance at monthly </a:t>
            </a:r>
            <a:r>
              <a:rPr sz="3104" b="1" dirty="0">
                <a:solidFill>
                  <a:srgbClr val="0000FF"/>
                </a:solidFill>
              </a:rPr>
              <a:t>Deep Dive Sessions </a:t>
            </a:r>
            <a:r>
              <a:rPr sz="3104" dirty="0" smtClean="0"/>
              <a:t>with</a:t>
            </a:r>
            <a:r>
              <a:rPr lang="en-US" sz="3104" dirty="0" smtClean="0"/>
              <a:t> </a:t>
            </a:r>
            <a:r>
              <a:rPr sz="3104" dirty="0" smtClean="0"/>
              <a:t>Facilitator </a:t>
            </a:r>
            <a:r>
              <a:rPr sz="3104" dirty="0"/>
              <a:t>Cohort on topics such as</a:t>
            </a:r>
          </a:p>
          <a:p>
            <a:pPr marL="720661" lvl="1" indent="-277177" defTabSz="886968">
              <a:spcBef>
                <a:spcPts val="600"/>
              </a:spcBef>
              <a:defRPr sz="1800"/>
            </a:pPr>
            <a:r>
              <a:rPr sz="2716" dirty="0"/>
              <a:t>Navigating Triggering Moments</a:t>
            </a:r>
          </a:p>
          <a:p>
            <a:pPr marL="720661" lvl="1" indent="-277177" defTabSz="886968">
              <a:spcBef>
                <a:spcPts val="600"/>
              </a:spcBef>
              <a:defRPr sz="1800"/>
            </a:pPr>
            <a:r>
              <a:rPr sz="2716" dirty="0"/>
              <a:t>Self as Instrument: Knowing Your Identities and How They Affect Facilitation</a:t>
            </a:r>
          </a:p>
          <a:p>
            <a:pPr marL="720661" lvl="1" indent="-277177" defTabSz="886968">
              <a:spcBef>
                <a:spcPts val="600"/>
              </a:spcBef>
              <a:defRPr sz="1800"/>
            </a:pPr>
            <a:r>
              <a:rPr sz="2716" dirty="0"/>
              <a:t>Connections Between Implicit Bias, Privilege, and Microaggressions</a:t>
            </a:r>
          </a:p>
        </p:txBody>
      </p:sp>
      <p:pic>
        <p:nvPicPr>
          <p:cNvPr id="126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0000" y="209550"/>
            <a:ext cx="942975" cy="69175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085949820"/>
      </p:ext>
    </p:extLst>
  </p:cSld>
  <p:clrMapOvr>
    <a:masterClrMapping/>
  </p:clrMapOvr>
  <p:transition xmlns:p14="http://schemas.microsoft.com/office/powerpoint/2010/main" spd="med"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title" idx="4294967295"/>
          </p:nvPr>
        </p:nvSpPr>
        <p:spPr>
          <a:xfrm>
            <a:off x="457200" y="205978"/>
            <a:ext cx="8229600" cy="8572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>
            <a:lvl1pPr>
              <a:defRPr b="1">
                <a:solidFill>
                  <a:srgbClr val="0433FF"/>
                </a:solidFill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400" b="1" dirty="0">
                <a:solidFill>
                  <a:srgbClr val="0433FF"/>
                </a:solidFill>
              </a:rPr>
              <a:t>Facilitator </a:t>
            </a:r>
            <a:r>
              <a:rPr sz="4400" b="1" dirty="0" smtClean="0">
                <a:solidFill>
                  <a:srgbClr val="0433FF"/>
                </a:solidFill>
              </a:rPr>
              <a:t>Training</a:t>
            </a:r>
            <a:r>
              <a:rPr lang="en-US" sz="4400" b="1" dirty="0" smtClean="0">
                <a:solidFill>
                  <a:srgbClr val="0433FF"/>
                </a:solidFill>
              </a:rPr>
              <a:t>,</a:t>
            </a:r>
            <a:r>
              <a:rPr sz="4400" b="1" dirty="0" smtClean="0">
                <a:solidFill>
                  <a:srgbClr val="0433FF"/>
                </a:solidFill>
              </a:rPr>
              <a:t> </a:t>
            </a:r>
            <a:r>
              <a:rPr sz="4400" b="1" dirty="0">
                <a:solidFill>
                  <a:srgbClr val="0433FF"/>
                </a:solidFill>
              </a:rPr>
              <a:t>Continued</a:t>
            </a:r>
          </a:p>
        </p:txBody>
      </p:sp>
      <p:sp>
        <p:nvSpPr>
          <p:cNvPr id="129" name="Shape 129"/>
          <p:cNvSpPr>
            <a:spLocks noGrp="1"/>
          </p:cNvSpPr>
          <p:nvPr>
            <p:ph type="body" idx="4294967295"/>
          </p:nvPr>
        </p:nvSpPr>
        <p:spPr>
          <a:xfrm>
            <a:off x="457200" y="1581149"/>
            <a:ext cx="8229600" cy="3013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92500"/>
          </a:bodyPr>
          <a:lstStyle/>
          <a:p>
            <a:pPr marL="332613" lvl="0" indent="-332613" defTabSz="886968">
              <a:buChar char="•"/>
              <a:defRPr sz="1800"/>
            </a:pPr>
            <a:r>
              <a:rPr sz="3104" b="1" dirty="0"/>
              <a:t>Opportunities to observe and co-facilitate sessions with seasoned facilitators</a:t>
            </a:r>
          </a:p>
          <a:p>
            <a:pPr marL="332613" lvl="0" indent="-332613" defTabSz="886968">
              <a:buSzTx/>
              <a:buNone/>
              <a:defRPr sz="1800"/>
            </a:pPr>
            <a:endParaRPr sz="3104" b="1" dirty="0"/>
          </a:p>
          <a:p>
            <a:pPr marL="332613" lvl="0" indent="-332613" defTabSz="886968">
              <a:buClr>
                <a:srgbClr val="0000FF"/>
              </a:buClr>
              <a:buChar char="•"/>
              <a:defRPr sz="1800"/>
            </a:pPr>
            <a:r>
              <a:rPr sz="3104" b="1" dirty="0">
                <a:solidFill>
                  <a:srgbClr val="0000FF"/>
                </a:solidFill>
              </a:rPr>
              <a:t>Practice sessions with follow-up facilitator feedback</a:t>
            </a:r>
          </a:p>
          <a:p>
            <a:pPr marL="332613" lvl="0" indent="-332613" defTabSz="886968">
              <a:buSzTx/>
              <a:buNone/>
              <a:defRPr sz="1800"/>
            </a:pPr>
            <a:endParaRPr sz="3104" b="1" dirty="0"/>
          </a:p>
          <a:p>
            <a:pPr marL="332613" lvl="0" indent="-332613" defTabSz="886968">
              <a:buChar char="•"/>
              <a:defRPr sz="1800"/>
            </a:pPr>
            <a:r>
              <a:rPr sz="3104" b="1" dirty="0"/>
              <a:t>Thank You Luncheon with campus administration</a:t>
            </a:r>
          </a:p>
        </p:txBody>
      </p:sp>
      <p:pic>
        <p:nvPicPr>
          <p:cNvPr id="130" name="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48600" y="133350"/>
            <a:ext cx="942975" cy="84415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445845159"/>
      </p:ext>
    </p:extLst>
  </p:cSld>
  <p:clrMapOvr>
    <a:masterClrMapping/>
  </p:clrMapOvr>
  <p:transition xmlns:p14="http://schemas.microsoft.com/office/powerpoint/2010/main" spd="med"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8110"/>
            <a:ext cx="8153400" cy="777240"/>
          </a:xfrm>
        </p:spPr>
        <p:txBody>
          <a:bodyPr lIns="68580" tIns="34290" rIns="68580" bIns="34290">
            <a:normAutofit/>
          </a:bodyPr>
          <a:lstStyle/>
          <a:p>
            <a:r>
              <a:rPr lang="en-US" sz="4000" dirty="0"/>
              <a:t>Campus Communities trained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28750"/>
            <a:ext cx="6858000" cy="3581400"/>
          </a:xfrm>
        </p:spPr>
        <p:txBody>
          <a:bodyPr lIns="68580" tIns="34290" rIns="68580" bIns="34290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Incoming First Year Students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Incoming Graduate and Professional </a:t>
            </a:r>
            <a:endParaRPr lang="en-US" sz="2800" dirty="0" smtClean="0"/>
          </a:p>
          <a:p>
            <a:pPr marL="320040" lvl="1" indent="0">
              <a:buNone/>
            </a:pPr>
            <a:r>
              <a:rPr lang="en-US" sz="2400" dirty="0" smtClean="0"/>
              <a:t>   </a:t>
            </a:r>
            <a:r>
              <a:rPr lang="en-US" sz="2800" dirty="0" smtClean="0"/>
              <a:t>Students</a:t>
            </a: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Resident Advisors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Orientation Leaders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Undergraduate Student Government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Fraternity and Sororities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dirty="0"/>
          </a:p>
        </p:txBody>
      </p:sp>
      <p:pic>
        <p:nvPicPr>
          <p:cNvPr id="4" name="Picture Placeholder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78" r="27778"/>
          <a:stretch>
            <a:fillRect/>
          </a:stretch>
        </p:blipFill>
        <p:spPr>
          <a:xfrm>
            <a:off x="6030546" y="2038350"/>
            <a:ext cx="3113453" cy="3105150"/>
          </a:xfrm>
          <a:prstGeom prst="rect">
            <a:avLst/>
          </a:prstGeom>
        </p:spPr>
      </p:pic>
      <p:pic>
        <p:nvPicPr>
          <p:cNvPr id="5" name="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696200" y="133350"/>
            <a:ext cx="942975" cy="92233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56746020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5400" b="1" dirty="0" smtClean="0"/>
          </a:p>
          <a:p>
            <a:pPr marL="0" indent="0" algn="ctr">
              <a:buNone/>
            </a:pPr>
            <a:r>
              <a:rPr lang="en-US" sz="5400" b="1" dirty="0" smtClean="0"/>
              <a:t>Questions &amp; Comments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425275758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/>
          </p:cNvSpPr>
          <p:nvPr>
            <p:ph type="title"/>
          </p:nvPr>
        </p:nvSpPr>
        <p:spPr>
          <a:xfrm>
            <a:off x="381000" y="666750"/>
            <a:ext cx="8458200" cy="3505200"/>
          </a:xfrm>
        </p:spPr>
        <p:txBody>
          <a:bodyPr>
            <a:normAutofit fontScale="90000"/>
          </a:bodyPr>
          <a:lstStyle>
            <a:extLst/>
          </a:lstStyle>
          <a:p>
            <a:r>
              <a:rPr lang="en-US" dirty="0" smtClean="0"/>
              <a:t>TraininG</a:t>
            </a:r>
            <a:r>
              <a:rPr lang="en-US" dirty="0" smtClean="0"/>
              <a:t> OF Facilitators </a:t>
            </a:r>
            <a:br>
              <a:rPr lang="en-US" dirty="0" smtClean="0"/>
            </a:br>
            <a:r>
              <a:rPr lang="en-US" dirty="0" smtClean="0"/>
              <a:t>Program: student Diversity 360 </a:t>
            </a:r>
            <a:br>
              <a:rPr lang="en-US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700" dirty="0" smtClean="0"/>
              <a:t>John Killings		</a:t>
            </a:r>
            <a:r>
              <a:rPr lang="en-US" sz="2700" dirty="0" smtClean="0"/>
              <a:t>Edwin </a:t>
            </a:r>
            <a:r>
              <a:rPr lang="en-US" sz="2700" dirty="0"/>
              <a:t>B. </a:t>
            </a:r>
            <a:r>
              <a:rPr lang="en-US" sz="2700" dirty="0" smtClean="0"/>
              <a:t>Mayes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Office </a:t>
            </a:r>
            <a:r>
              <a:rPr lang="en-US" sz="2000" dirty="0"/>
              <a:t>of Multicultural </a:t>
            </a:r>
            <a:r>
              <a:rPr lang="en-US" sz="2000" dirty="0" smtClean="0"/>
              <a:t>Affairs	Director</a:t>
            </a:r>
            <a:r>
              <a:rPr lang="en-US" sz="2000" dirty="0"/>
              <a:t>, First Year Experience and Family </a:t>
            </a:r>
            <a:r>
              <a:rPr lang="en-US" sz="2000" dirty="0">
                <a:hlinkClick r:id="rId3"/>
              </a:rPr>
              <a:t>jrk160@case.edu</a:t>
            </a:r>
            <a:r>
              <a:rPr lang="en-US" sz="2000" dirty="0"/>
              <a:t> </a:t>
            </a:r>
            <a:r>
              <a:rPr lang="en-US" sz="2000" dirty="0" smtClean="0"/>
              <a:t>		Programs</a:t>
            </a:r>
            <a:r>
              <a:rPr lang="en-US" sz="2000" dirty="0"/>
              <a:t> </a:t>
            </a:r>
            <a:r>
              <a:rPr lang="en-US" sz="2000" dirty="0" smtClean="0"/>
              <a:t>  </a:t>
            </a:r>
            <a:r>
              <a:rPr lang="en-US" sz="2000" u="sng" dirty="0" smtClean="0">
                <a:hlinkClick r:id="rId4"/>
              </a:rPr>
              <a:t>bm32</a:t>
            </a:r>
            <a:r>
              <a:rPr lang="en-US" sz="2000" u="sng" dirty="0">
                <a:hlinkClick r:id="rId4"/>
              </a:rPr>
              <a:t>@</a:t>
            </a:r>
            <a:r>
              <a:rPr lang="en-US" sz="2000" u="sng" dirty="0" smtClean="0">
                <a:hlinkClick r:id="rId4"/>
              </a:rPr>
              <a:t>case.edu</a:t>
            </a:r>
            <a:r>
              <a:rPr lang="en-US" sz="2000" u="sng" dirty="0" smtClean="0"/>
              <a:t/>
            </a:r>
            <a:br>
              <a:rPr lang="en-US" sz="2000" u="sng" dirty="0" smtClean="0"/>
            </a:br>
            <a:r>
              <a:rPr lang="en-US" sz="1800" dirty="0" smtClean="0"/>
              <a:t>Case Western Reserve University</a:t>
            </a:r>
            <a:r>
              <a:rPr lang="en-US" sz="2000" dirty="0" smtClean="0"/>
              <a:t>	</a:t>
            </a:r>
            <a:r>
              <a:rPr lang="en-US" sz="1800" dirty="0" smtClean="0"/>
              <a:t>Case </a:t>
            </a:r>
            <a:r>
              <a:rPr lang="en-US" sz="1800" dirty="0"/>
              <a:t>Western Reserve University</a:t>
            </a:r>
            <a:r>
              <a:rPr lang="en-US" sz="2000" dirty="0"/>
              <a:t>			</a:t>
            </a:r>
            <a:endParaRPr lang="en-US" sz="2200" dirty="0"/>
          </a:p>
        </p:txBody>
      </p:sp>
      <p:sp>
        <p:nvSpPr>
          <p:cNvPr id="5" name="Rectangle 4"/>
          <p:cNvSpPr>
            <a:spLocks noGrp="1"/>
          </p:cNvSpPr>
          <p:nvPr>
            <p:ph type="subTitle" idx="1"/>
          </p:nvPr>
        </p:nvSpPr>
        <p:spPr>
          <a:xfrm>
            <a:off x="2362200" y="4324350"/>
            <a:ext cx="6515100" cy="819150"/>
          </a:xfrm>
        </p:spPr>
        <p:txBody>
          <a:bodyPr>
            <a:normAutofit/>
          </a:bodyPr>
          <a:lstStyle>
            <a:extLst/>
          </a:lstStyle>
          <a:p>
            <a:r>
              <a:rPr lang="en-US" dirty="0" smtClean="0"/>
              <a:t>NCORE</a:t>
            </a:r>
            <a:r>
              <a:rPr lang="en-US" dirty="0"/>
              <a:t> </a:t>
            </a:r>
            <a:r>
              <a:rPr lang="en-US" dirty="0" smtClean="0"/>
              <a:t>2016        San Francisco, 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732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/>
          </p:cNvSpPr>
          <p:nvPr>
            <p:ph type="title" idx="4294967295"/>
          </p:nvPr>
        </p:nvSpPr>
        <p:spPr>
          <a:xfrm>
            <a:off x="457200" y="205978"/>
            <a:ext cx="8229600" cy="42267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normAutofit fontScale="90000"/>
          </a:bodyPr>
          <a:lstStyle/>
          <a:p>
            <a:pPr lvl="0" defTabSz="649223">
              <a:defRPr sz="3124"/>
            </a:pPr>
            <a:endParaRPr/>
          </a:p>
        </p:txBody>
      </p:sp>
      <p:pic>
        <p:nvPicPr>
          <p:cNvPr id="138" name="Headshot.jpg" descr="Headshot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85039" y="2914651"/>
            <a:ext cx="2696911" cy="2022872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304800" y="1257300"/>
            <a:ext cx="8686800" cy="30469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lvl="0">
              <a:defRPr sz="1800"/>
            </a:pPr>
            <a:r>
              <a:rPr sz="3200" dirty="0"/>
              <a:t>For a free copy of my book, </a:t>
            </a:r>
            <a:r>
              <a:rPr sz="3200" b="1" i="1" dirty="0"/>
              <a:t>Turn The Tide: Rise Above Toxic, Difficult Situations in the Workplace</a:t>
            </a:r>
          </a:p>
          <a:p>
            <a:pPr lvl="0">
              <a:defRPr sz="1800"/>
            </a:pPr>
            <a:endParaRPr sz="3200" dirty="0"/>
          </a:p>
          <a:p>
            <a:pPr lvl="0">
              <a:defRPr sz="1800"/>
            </a:pPr>
            <a:r>
              <a:rPr sz="3200" dirty="0">
                <a:hlinkClick r:id="rId3"/>
              </a:rPr>
              <a:t>www.drkathyobear.com/book-pdf</a:t>
            </a:r>
            <a:endParaRPr sz="3200" dirty="0"/>
          </a:p>
          <a:p>
            <a:pPr lvl="0">
              <a:defRPr sz="1800"/>
            </a:pPr>
            <a:endParaRPr sz="3200" dirty="0"/>
          </a:p>
          <a:p>
            <a:pPr lvl="0">
              <a:defRPr sz="1800"/>
            </a:pPr>
            <a:r>
              <a:rPr sz="3200" dirty="0"/>
              <a:t>Also available on Amazon </a:t>
            </a:r>
          </a:p>
        </p:txBody>
      </p:sp>
    </p:spTree>
    <p:extLst>
      <p:ext uri="{BB962C8B-B14F-4D97-AF65-F5344CB8AC3E}">
        <p14:creationId xmlns:p14="http://schemas.microsoft.com/office/powerpoint/2010/main" val="3656611737"/>
      </p:ext>
    </p:extLst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490536" y="1352550"/>
            <a:ext cx="8348663" cy="3505200"/>
          </a:xfrm>
        </p:spPr>
        <p:txBody>
          <a:bodyPr>
            <a:normAutofit/>
          </a:bodyPr>
          <a:lstStyle>
            <a:extLst/>
          </a:lstStyle>
          <a:p>
            <a:pPr marL="274320"/>
            <a:r>
              <a:rPr lang="en-US" dirty="0" smtClean="0"/>
              <a:t>University commitment through the years</a:t>
            </a:r>
          </a:p>
          <a:p>
            <a:pPr marL="274320"/>
            <a:r>
              <a:rPr lang="en-US" dirty="0" smtClean="0"/>
              <a:t>Task forces and committees</a:t>
            </a:r>
          </a:p>
          <a:p>
            <a:pPr marL="274320"/>
            <a:r>
              <a:rPr lang="en-US" dirty="0" smtClean="0"/>
              <a:t>Required diversity trainings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We were only scratching the surface.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255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828800" y="1188445"/>
            <a:ext cx="5638800" cy="274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165735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Step 1:</a:t>
            </a:r>
          </a:p>
          <a:p>
            <a:pPr algn="ctr"/>
            <a:endParaRPr lang="en-US" sz="800" b="1" dirty="0"/>
          </a:p>
          <a:p>
            <a:pPr algn="ctr"/>
            <a:r>
              <a:rPr lang="en-US" sz="3200" b="1" dirty="0" smtClean="0"/>
              <a:t>Cue Consultant</a:t>
            </a:r>
            <a:endParaRPr lang="en-US" sz="3200" b="1" dirty="0"/>
          </a:p>
        </p:txBody>
      </p:sp>
      <p:pic>
        <p:nvPicPr>
          <p:cNvPr id="8" name="Picture 2" descr="Dr. Kathy Obea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095749"/>
            <a:ext cx="6477000" cy="81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6997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63500" y="-153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AutoShape 6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215900" y="-15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AutoShape 8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368300" y="1508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" name="AutoShape 10" descr="data:image/jpeg;base64,/9j/4AAQSkZJRgABAQAAAQABAAD/2wCEAAkGBxQTEhUUEhQVFRUVGBwVFxYVFBQVFhUXFxcWGBUUFxgaHSggGB0lHBUXITEhJSouLi4uFx8zODMsNygtLisBCgoKDg0OGhAQGiwkHCQsLCwsLCwsLCwsLCwsLCwsLCwsLCwsLCwsLCwsLCwsLCwsLCwsLCwsLCwsLCwsLCwsLP/AABEIAMkA+gMBIgACEQEDEQH/xAAcAAABBQEBAQAAAAAAAAAAAAAGAAEEBQcDAgj/xABLEAACAQMCBAMFBAQJCwMFAAABAgMABBESIQUGMUETUWEHInGBkRQyQqEjUmKxFSUzcoKzwdHwJDQ1Q1Njc5OywuEWkrREdIOi8f/EABgBAQEBAQEAAAAAAAAAAAAAAAABAwIE/8QAIhEBAQACAgIDAQADAAAAAAAAAAECERIhAzFBUWETIjJx/9oADAMBAAIRAxEAPwDZaVKlRCpUqVAqVKlRSpUqVAqVKlQKlSpUCpUqVAqVKlQKlSpUCpUqVAqVKlRCpqevJNA9c5ZQvU08kgVSx6AZNVMM2sFz3Jx8M4ArPPPi18eHL36Wcc6t0r0aqVcKwIHT/Bq2zmrhnyh5MON6Ma8mvdNiu2TmRTV7NNiipNKlSoFSNKhT2qWfi8Ju18kEn/KdJD+SmgK6VQOAXfjWtvL/ALSGOTfr78atv9an0CpUJcq8Umk4jxWGRy0cD25iUge4JInLAY7e6v5+ZolW/iMphEimVUEhjyNYQnAcjyzt9PMUEilXCC8jdnVJEZozpdVZWZCRkBwDlTjsa70CpUqDvardyQWS3ETyJ9nuIZX8NiuuPXoaNsfeUl12OxwKAxpVX8R45bQMqzXEMRfdBJIiFh5gE9PWp4YZxkZ22775x+4/SgelUHhPGYLkOYJBII3Mb4yMOACRuNxgggjY9jUDneUfYp08YQySRusLeL4TNKELoitkHJK7gb4zU2L2lWeX3N0qcGtbpJR4/wCh8TIRnl0OI7gBT5sDkgbAnpRHwrnC3uLgwRiTJDNHIyARTiNtL+E2cnB8wM4JFNggpUP23MuriUtiY8eHEJRJq+8T4ZZdONtpVwc/hb0ogqhUqo7bmiJ47l9Mim0ZkljdQJAVGVwM4IcY0nO+e1c+Gc1xTWj3QV1ERdZIzjxEdOqEZxk5UjpswzjtNwX5NQ7q47L8z/dUS1vTI2cEA9FbAK57EdjXDi9x4ak7knYAdSTsAPnWOfl+now8WrNqbjfMmlXi3yCCT5L5fUV35du/FhBXtsfiKEOaeA3EObmaWCGNhpw8p1k7nTgKQT6Amunsu41CglillCuz6l1EqrLhQNOrG+c/lWNmXy354T/UcSNVrwu4DIB3GxH7vyqsuEA3HQ14sZNDHUcZ6ehrrDLjTy4c8RDTGuVvcBvj/jeupr1Sy9x4LLLqvJpqc01VEilSpUUqreZbXxbO5j/XglT/AN0bAfvqyFeJk1KV8wR9Rigz3ljmOX7FYW1nGkly8BJ8VmWKCGJ2i8WXT7xBZQqqOpz5b3nLfHJr+1uFBW2uoZZLV2VRMiSx4zIisRqG/Q9x3HWo5Y9n01tZPELrwrmYr4k8S6tMSZAhjLYK/eY6hg5Y+WaK+WuARWUAhhyRku7scvI7Y1SOe5OAPgAKk2ADlHg1xJf8S/y6dHR4kklSK3VpyokUFlKlUChNtPUNk1O4yn8HcStLqSR5Ekt5bWWWVl1FkLToWwAMsxVQAAAE9KMeEcDW3luZVZibmQSMCBhSARgY69T1r3zBwOG8i8KcErqDgqcMrDI1KcbHDMPgxqa6GY8GzYfwdxBztdCSG6Y5w5kZ5IHPbO2Sx7JRb7KbUCxWc6vFnLmUl3IZkllQNpJ0qTjcgDPfO1X1/wAu281qLR0/QqqqqgkFRGAE0t1yAMZ7gnzqZw6xSCJIohpSNQqjJOw8ydye5J6k1Jjo2q1sb43BZruIW4k1CNLb9IYwciNpGc4OMAsB54x2n8c4aLm3mgbYSxtHnyLAhW+IOD8qm0+a7GHcE4vE1hepMhlu5oo4EBXU/vxeHboud8oQWOO6r1Zhm4DycJn1TkapeFpGH1ZDXduqoIgfkN/2hWiWHLlrDIZYoI1kOTrwS2TnJBJOOpG3Y46VaGIMRqAODkZAOD5jyPrXExul2zb2WWTW13dwsCuuC1m0HqjGLMgI7HVIR8hR5xuzjlhcSwrOFUuI2VW1MoJAXV0Y9AfWgz2c8TN3dT3LDDtBAsmAQBIEQSKAeg1o+PhWg1cfSVmHLPLiPwN2EQa5eGXD+H+lco5ZFHfcxpsOuBUq7sfsq8JunVkW28RZcIxMf2lcksoGQAdQ+LAdTWjE0gacRnVreuvEDxGS1mW3mjMCMI2aRQvhlZZI1yyhtGBt0x8SYcv3ssySSSxmNWkPgowKyeCFQAyDsxcSHHkRVrmmqyaGWc+wSR37xQj/AEpFDHkdRNBMvvnzVYgM+jE0udNdpNdpGrGPiKRtEFGQLmORFeMAdCye9v1OBWnyjvUdmrm4rtTQyaZWHkSPzrpf36ph2GdJDfTvUS/92c+uD+Q/trxxWIvGdI1ZHQda8uXVr24zlJ/xnntI4n4/FLYtkwrEDGPwlyzlj8yI8/zRQBLJ4jMZMai5JJ/CB0Aou4pwiVlEciBEiZtJAGs6iCAzDrjoMfPNVX8CpkE5b4nr8a1mfzXny8V9Dj2b8SkNl75JCyMqE7kr/wCDkUQ/b8tQ/wAFbEaoNgo6DYVY6vKsr7evH/HGRfxcQ075wRV9wziKzLleo6j+34VntzcZ2qTwa/aIqR5/L1Fa4Xiy8uMyn60Q01c7WcSIGHQ/l5j610r0PG70qalQKnpqGeUua/tk97CYtDWcxiyG1CRdcyK3QYP6E5HqKAnpU1KgelSqm4BzJDdvcRxag9tIYpVdcEEM6BhgkFSY2x323AoLmmpU1A9KmpVB6pVD4lxKKBQ8zhFZ1jBIJy8jBUXYHqT8qmUHC2so4yxjjRC7a30Kq62PVmwNz6mu9KvMkgUFmOAoJJ8gBkmqPVKo/D76OeNZYXDowyGH0IwdwQQRg9MVIoFSpUqDnPUcCpUg2qK1QUnHY8SK3muPoc/2/lT284G9SOOpmIkdU975dD+RNUKy15vLO3r8N3i5cxhXQ4/waAZYiDjpWgzpqBoX4pa75rjFplHThLbVOkNVnDR2qyYV0bc1XzrrEtec1Ls4Nbqg6sQP/PyFdxnRny7EVt0z3y3yYkj8sVZUyIAAB0AwPgOlPXonTyW7rpT01Kgh8a4rFawPPO2mOMZJAyTkgKoA6kkgAetZP7NuK3LXPEri0tlmWaUTOjziKRQ8ly6Kh0lWbDNnJA2G+9bBc26SKVkRXU9VdQynvuDsaAPZvhb3jB2VBcY6gKNMt3keQArm+4C/l/j8V2rGPUrxtolhkGmWF/1XX5HBGxxsaGOJ+0Ro7uWzSzklmVwkWhxpkBRWLN7uVxq7AjY5IxUKyvluOYVksvejEHh3Ui50SACTQc9DhvBUN30nGymq32S3TS8Qu5G+8yO5z1DNMhYfnj5VLl60rT+EXMkkYaaEwSZIaMujjb8SspwVPbofSgX2Vxf5XxeXs9ycfKe7J/6hWjp1FYn7O+FPxDxFdmW01eNMinT4ryEssZPcYyT5DGN2BDK60RtSuCMggjzByKVZ+6w2fFbS3sFCCVZBdQx5MYUJqilYZwkmzb9SOvUZ0CukRLricMefEmiTHXXIi42zvk03DOKwXClreWOZVbSWjYOobAOMjbOCPrUW45Zs3lMz2sDysQS7xIzEgAA5I8gKsoo1UBVUKo6BQAB8ANhQB3tYuBHa2zMcKt7bsxwThVLuxwNzsvQVH497QXCwpa20yS3UscdvJdRFIXV2AMnuvqwNS7HB98HfBFTfajwyW4s1SCHx2WdHMeQNShZAepG3vAH0Jqp5lteIXz28kNuIls3WceMRC80oKaljU6vDUBTjVkbjc1LQZ8rcX+126SldDEskiddEkblHHwyuR6EVScu85tem4VLUr9nWTWXcaWcMywxLhd9QRix/D03zT8mcPuoQkbRC3t49TEPMlxcXMj5Jd2UBUUEk7bkhegznvyHwaW1N6JVAWW8lmjIKnVG5BU7HbYdD607V5sOcLZeG295oKRyBY44YgGIfJQwxj3QdJR/LZPlUC25+y1q8kYjgnFyr5yzo9uw8Mg7Z1DA04zqcDtvBteUbmOxtoYkXxLO5kkRZHXS4DuYpcjI6nVpODgnNc+CcuO8EMTLr+z3kkchyPufo/Ebfcg6T671xcqsgo4RzUJJXjniNsRCLpDI6kNAWKl2PRCCNxk7GoHKfMKZvftF1HpF5L4JklQAQ4TQEJP3OuMbdaseKxD+ELVmGfEjmh+7kEBdZDenXrXLgXCIVubsGBPdkR0JiXAV0yPDONgGDdOhBrrvadOPO/GXtprFgziIySGVU3LqI/dXHf3m/t7VUcY9o6W7FZ7S4jdfekVvDykR06ZcqxDZLBcbb5B9b3neylk+ytCniNHcKxXsVyCwJ/CCFxk7DIoD524LeXd1Opt2DzxJFHj+SSCNzOwaX7usyIgxkfePpUtuzQ0k4+sl1JZxxSvoGmaZQvhRM6FlRiTkkgY2GxPxxSxtgkHqDj5jqKj8MmurVbqNbSVri4uJLiNyFMA8bSV8WRW93RuCvfG3XNV3CBKhlWXWwjneITMMeKQclseuc+W4xXHk7jXxZaohUk1BvbfNTravc6ZrB6Q5BFhqnEbVIa33p/DrqOaihMVf8p2/vGQ9vdHxPU/T99UjDfAol4UdChR2/f3rXCdsfJehGpp81HgkqRmt3ndKVNT0UqCrP2c2xkuJLkeK01xJMNLSIAjuXVGAYBiCx39dqNM09SzYicN4bFbpogjWNeuFGMnzJ6sfU71F4Xy7b28sssEeh5jl8MxBOSxwpOFyTk4x2q1pU0FQlZ8jiBDHaXVxbxsxYopjbcgLs5XX0UDcnoKLaVLNil5d5Xgs9RjBaR/vyyHVI2+SM42Gd9up65q6NKlTQWKbFPTZoFilSps0HqvQrwDXsUEW/utBi/wB5KI/qrEY+JUD51B5aXa5PY3UxH1WpvE7ETJoJKkMrqy4yrowZWGdjuOnxr3w+0ESBFycZJJ6kk5JNSy8l+EilSpV0hV5kGxr1TP0oKyYVVcUh1oy+mR8RuKt5hVfOK5qxR2a7b1NCCh1LDiUjtoNvEmogE6pDjO3l29Ks4uU71h79+R/w4EH7815LO3q5dOs6io5cV4l5Il/Ff3B+SL/ZUCXk9x/9XOf6QH7hVhanxp73w3qfDLg1U8P4E0DajNK+RjDtqX49Ou351ZLW+Hphn7EFpLU3XVLZPVkHrSM1lT15pxVUFe2ORk4XLIhKvFJDIrDqrLMmG+WasvaPxl7XhtzcQnTIqqEOAdJeREzg7HAYn5UJe1S4vzw64S4gtlhZkHixTyMyjxkKZjZBqJIUHB7k1H9o78RmtGjuIbeCCSWOJUWRpJixbUpLD3QMpvt3qWo1S0ZjGhf7xVS2NhqIGrHzzXagrjnMN9afZvGitCJruK2IiaYnEmvJGoDSRpGOtRuYuIY49w2MMQFjm1AHYmWKTCkd94kP0psH1B/FL6RON2UYdvDmtplZNR0ZTVIH09NXugZ64ovoM44n8d8OP+5uB9I2/vpQZ0qah/iXNa28zRz290qDBWdIHmifIBO8eSpBOMEdqAgNLNV3CeNw3IJhZm09dUUsfXpu6jJ9BVJ7TuLyW3DpXgJWZykUZH3gzsM6fXQHx5GgKyaao3DrUxRRxM7SGNFQu51M5UAFmPckjPzqnk48/wDCkdiqroNs1xI5zq/lPDQLvjqN8jvQEOa6KaouVOYEvrZLhFKBy+FYgthHZM7eenPzpoePk8RayEY0pbC4aTVvqaUII9OOmN8+lQEFKo9hfRzJrhkSRMldSMGXKnDDI8jUgVQqVRbXiUUkfio6mPcaycDY6T1x3/sqQJASVBGoAEjIyAc4JHbOD9KblNPVcLlq88Tu/Chllxnw43kxnGdClsZ7ZxUWK+EkMcxwgeNZDk7KHUNgk+WetN/A9tUC4WvPHOLLbJGzKW8SaOAAEA5lfSD8tzj0puK3yQqXchQoySegA71ZN3SW6dLJCASdgfPv8BU6OZR3z/j41j/H/abIxK2qhV/2kgyT6he2+DvnpQrc81Xj/euZPgp0DsRjTj9VfpV/l45+0vlzvT6KZwfP8vT++oM0Gdwc188/wrcH/Xzf8x+23n5AfSrCx5xvYiNM7MB+GT3x5d9+3nT+fjvwTyZz5bLeggYIqIgod5d9oaTkRXSBGOwYH3Cf3qfqKJtGDscjsfSuf58Z1dx1z5e0q1NTw1V8NTM0Rdg09eRXqqoU9p9q0tiYlVmMk0K4VS3+tQ5OOg26nam9qMZNtG4BIju4JGwCfdEhUnA/n0WU+amgK+0nh0ksVu8SNIba8huWRBqdkjLhgo7n3gcelCt1azB7XiNxGY5Z+JwjQww0NqVeONGHY46/FcgHYapQp7T208Pd+6SQuv8AOEyAfvNTL7IK6D+Y2C8X4WWOARdJk92MShV+JJoxfqfjUee0jdkZ0VmjOpGZQSjEYLKT9047irZtHelmmzTVQmOe9Y/zjw+WOW3gnvLiXVdxsgdoz+h0uPGT3NpUOpT1A1qce8K140Pc1cufa5LSQFQbeYO2rPvRNjxUBHc6Ex8K5s6Afynx7iEs1gJblQl1HJKY2iR8JC5Hh6shtTIhbWT1PQ1d30ng8cEzfdbh2gdMs/2sYQepyo/pVwtvZ40JjkhunM9vhbcyopjSIeJqidVwW1eK2WBB32HWp/GuUnuHsZHmDSW0okkbTpEi+LHKVVR90AxBVBOwOSSes7UEeya7s7VHklf/ACgosQQBnl+85aOKNQWYHERyB1JHarDmwXa3fEjG6KxsBIQI21m3DOmhTq92Qe9ltx5AUccr8urZibBVmlmeXUFwQr4Cx564AX6k11vuCa7qK5WRo2jXw3CgHxotYkEZJ3UaxnbqCR3proD3s0aOOWaC3cSQCG2lBU5CSGLRIrEfibQGx2xXmy4gLRONLn31uWlQbkl7yJDEAPVuw8qNLO0jiBEUaRgksQiqgJPUkAbmod3wC2kuEuZIwZUxhiWAyv3GZc6WZexIyPpU1dLsFJHot1tZyBGnElimLfd8IRiTDdgGIz5VI4bxBlkvJmJxcWs08edvuyskSDPpjHxFEPCLdTecRjdVZGa3k0sAwOqHByD6x/lVze8IgmMZkjVvCOU6gDptgbEbDY7bVzjhfhbkooGzwZgu5+xygDv7sbr+8YrOedBJcrZwIGKpw9JQN9JYx5kdh0wqRYB82I7769acHggEnhRhfF+/uWyPewgyThRqb3Rt7x865wWqIixooCKoQL2CAYC/DAxXUw9ObWf8duRPBwaJmYGZ7d2ZW0lT4Y0sD2ctq0/zW8qrfaKj64rONnfUwA1MWZsdAzE5Y5IJNHdtydaIgQRsQskcylpHZlaHaEBichVBIC9PebzNCXMFwkfFUmkOEhErnv8AdjULgeZJGPiK0wjjJI4F7M4Uw1yxlfYlQSqDfptufLyosteBW0Q9yCJduyL5HuPn9ayrjvtGuZSRDiFO2MF8erHp8BQ1NxW6m+9NNJt01udsHsPifqa35Yz0z1a+hSke4wnfbb9v09D+dQ+IcBtps+JBG2e+kZ6nv186wQWFwT/JzE/zJD+t6eh/OuyXN3bnIaeIg9zIu4z2Pz/Orz/DiOeZ/ZqoUyWhII3MTHOR+weufQ0S8FRxBEJPvhF1fHG9BfL3tGmXC3X6Rf8AaAAOvqQNmH5/GtChcMNSnKtuCOhB3GKz8mtdO8P12jWpArmi12xWbpcIa95rmtes0dGmlCqzHOFBY464AycfSoPLnG47y2juYdQSQEgMAGBVmRgceTKal3K5Rh5qR9QaD/Yyf4otvjL/AF8tEG9BHHJZ7yRbM27oq3WqWUq3hPbRvriZH6FmGnI7MpHfI78rc9peTtGInjVi/wBnkJys6x41kbe6d9WN9s9waLs1L2INtxqGS4mtlfM0ARpFwRgSKGUg9DsR06ZFT6BOXR/H3FD5xW/9TDR1mgemNKmoEaahzn7jstna+LAqNIZY41EgJX3yc5wQegx86JGG5oPNKnpqBZpZqFFxONp5LcE+JEiSMMHAWTVpwe/3T9RUug9ZqDxy3eS3lSJtMjIfDbycDKE+moDPpUyuNzdJGhkkdURRku7BVA6ZLHYdaCn5baV7m6nkhaESLAiq+Mlo1k8QjHVQZAAe+KJVaqjmDiRtraacLrMMbSaM6dWkZIzg4+lTbS4EkaSDo6q4+DAEfvpJorrcPXCnY1Ucy8ZFnbtOU1qrRqw1acK8iRluhzjXnHeqi3FZ7zhyy91e6FOkFA7NjIC7Kdu5JStD6UNc5c0R2SBiNUrDCL0JA6knsoz+dd4TtzUfhvItlCozEJG7tJhid/I7D5CryGzijHuqij0AA6P8vOsV4jz3eyk/pfDBztGAux9ev51TS3FxOd2mlJ9Xfrnt/SP/ALj51rzk9OON+X0LLfQjq8YO/VkH+0z+5voa9+JE+RlG67Aqf1vKvnk8DucZ8Cb/AJT/ALR8vQ/Q1xeymQ7xyrjzR188/wBtOf4cW1cf5EtZwSiiJ+zIAN/Veh/fXXg1oYoY4m6ooU/EbVlXAecrq3OFlLqOqSEsPXBO6/I1qnA+LLdRLMoK6uq9dLDYjPeuM7LHWO4tkFdcV4jFdcVm7WINe68Ka9VHRpGwCfIZ+lZpypM0PLBddm8CfSe4LyyoGHwzn5VpMyalK/rAj6jFVHAOBCGxSzl0SqqNG+FIV1dnJGCSejY61AGWNutvJwCJBhjHM5A/3sSSOf8A95cfA+VadmhvgXJlvazeMhmkcIIozNIZPBjGwjjyNhgkb5wCQOpyRVJNIEOErjjl9+1bQP8ATSn/AG0Y1QJwJhxJr0ONDWv2do8HOoSh1fPTGMj/APtXtUQeO2s8sWm2uPs8moHxPCWYYGcrpYgb7b+lVVjwbiAYeNxLWo3Ijs4I2PpqYsB9PpRJmlQBXthyOGO46pLE4+Piqv8A3UN8+cx3wnv5racxQ2JhiCBFYSvMwDE52yrZG4OwHTJNHPPXCJLu0MEWnLyRatRwAiyqzN6kaelQeKcgwzzSu80wimfxXgUqEMugoJCQNRxqLYz94+W1TsVzczTLNxch8pFbQT2oIBVTJbsQR5gyFetc7HnOd7WwWHwnurhJGkkmysMSWzMsssmjBGrQcY26+grjY+zibRGJ7ofdWCZUDESW0MiPBGrHGgjwwCcHY433z54jyL4cyKlwVjuGe2EaRAFbd2e6lj15IGyyjOncFQe4LdA/ypzJc3t4+CIprzwoi8a48KGIyPIVDZ9/Rt8mOxxRJHzFcJy/Jcu5NwivH4nVtX2gwo/xAZd/TNSfZlweGP7RKqYkjuri2DamP6OOQaRgnGe2euPiaILXluJLaS1YtJFIztpcqCodtWhSoBwG3BOTnv0pJRn/AA/jtxDd3sMlxJKltaXGjxHLa5RPGqMx7tqfT6ZwMdKhcYnf+ALOFWXTIJA8ZUl2jgleTWrZ90J4Yzsc6h0xWhf+iLP9CNDfoSSPfY+Jlg58bP8AKe8A2/l5bV0teTbOPxcREiZGjYM7kLG5JeOPf9GpJJ93G5qaoh8WEx4Pcm4dHdrWRh4aFFVTCSq7kknzJ8+goO5m4qxMCxSsn2Hh6TZRyoMzSQQFdj7+AWHxLDsRWpz2KPC0BH6NozERk50FdGM9eneqwcqWYEI8BT9nz4eSTjJLHVv7/vMze9ndia6soz3gPE5DxaGMySHF5xDUhdiNLIRGmCcYBiJA7Zpuarx7q1vbiS5KxRXHgJbK66DHHIih3XGWdmKuD207bdNA4ry3bT5Lx6WL+IXiJikZtJUkumCcqSDXm35Ys45FkS2hV0AVWCDIAGkfPAxq6+tNWi6lfc/E0C3/ACe19cvPO5WL7saj7xVdtWTsFJyfXPajG5uEjUvIwVFGWY9AO5NA3GvalGMrbRF+wZ/dX0IXqfyrXCT5cZb+BJZcn2cYGmBDj8TDUeh7n4+dXawog2Cr18h5/wB9YdxDnq9lyPGKKe0YCdsYz1/OqdzPLufGkzvn33z5+f6351pznw4435fQ73sI6yRjr+JP95n9x+hr0WRs4Knr0wf1vKvnf+BLg/6ib/lSftenofoa8SWc0W5SWP1Kunn3NTmcW/cS4JBMpWSJGHwGRu24PUde1VPAOCfZA8YbUhcsmeoBAyp88EdfWskseaLyIjRcSYHZm1r1J6N8TWl8n81/bFKyACZNzp2Vl/WA7eopllLFxllFkddsVxiqRWLtMSvVeVp6js9KqXmfmSKyjVnDPJI2iKGMZkmc4GlR8xk+oG5IBqI+ZbyKe2W9toYo7t/CQRzNJLFIVyqy+6FbJ293p++IMc02aaqjmvj6WNs9zIrOqFRpXAJ1MF2zt3z8qC4zSpGmoPVKmpZqhyaalSzRCqh5nZ43tbhVZkhlImVVLN4csbRmQKNzoLKSB2zUzhvG45pbiFA2q2dUk1AAEuuoFTncbEb46VPzQDvIlsy28jspU3FzPcBWGCFlkOnI+AB+dERpZqBccWjS4it2J8WZXdAFJGIxliT29PPFIJ1NSpZqhmNc2NO5rmTQI0xNLNKoBL2hLLLCltApZ5mGrH4UQgkk9AM6aqOCey9cZuZCT3RNgPi3U/lR1xHicNumuZ1QeZ6n0A6n5UC8c9p4Hu2kef8AeS9PkoP7/pW+OMk7Z22+hjw7k6zhwUgTP6zDU3XzbfuKt1tEUdAPl6D/AMVh0vM3Ep/uyzH0iUgDofwj9muX8C8QkOGjuD298v5hfxH0xV39Jxbo8sQzlkHxZR+v/ca9FEbppPXpg/reXxrC4+S7xsExYz+tInfVufe+NSIuTLwYIKL/APl0/h1dvh9avf1U4z7avxLlS1mz4kEZO+4UA/Ub/nQ7Y8pLaXSywEiNlZWRjnSTggg9cbetUfDLHisRHhzjA/C0wdegOMMD54+VGnDprplAuIU1frxOpB3PVScjp2z2pZudxZ1VpCakVGjBHUEfGu9edqnUqalUUMWHL8h4nPeXOlwqpFZgHPhoVPikrjZiT1/bftiq+I/b+Kh13tuG6lB7SXT7NjsQuB6goD0cVZe0bisttYyPCCHYiPxADiFXzqmbGSoAGAwBwzKcGoXLfH+F2lvHBFeW+lRuTIFLsd2cg9Mnt2GB0AqAsvLtIkaSV1RFGWZiAqjpuT6kUFc/38V3YQGB1ljnu4Iwy9PvElSDuD7vQ7155/4ta3NlpinhmUSxSSrHKjnwVlQOSqknALrQ97WV+zTHw/dS4KXPunAWe38SMyKOgyk0eSO6A1LdDTIOY7SSYwx3ELy5I8NZFLEqCWAGdyACTjpg1Pa4UBmLLpTOo6hhdIy2o9sDc5rJeXZrRb/hscegpbW7q8w2jNw0DSykt0JUd87F8baRXvhV+JLBreFiJuI38vlrWNjHJLKynsI9AYeTHypsarZXkcqCSJ1dDnDKQQcEqdx5EEfKu+aEuQY/CF5bjZYbyQRj9WJwjxr+Z+tSOI8qCaZpWvL9Qxz4Md0Y4RsBhVVcgbZ69zVBIaoOL8321tIYpmkDgA4W3ncEHcYZUIb5H061YcL4ZHbpoiBAzklneRmPmzuSx+u1Tc1UZlwLm+GCTiE7R3DJLchtawkKq4VEEjOVEbZYe6d9xRlwLmKO5LIElikRVcxzJoYo+dMi7kMuQRn+8ZEeJcNe4i4gkcfi6eIrI8WQDLGqxs6DUcZwQd/Lzq94NbTz3z300Jt1EH2aOJypkcGRZWkfTsuCCAPX0y3M2q747xeK0geeckImM4GSSSFVQO5JI9O5wN6DOGcZjueMCYa0SHh761lXQ8MgucSrIPwsFIz6Vde0O2L2qtgssE8Vw6jctHGx8QY7gBi39GhziVkZJuKTW/6RLmz/AETpllkMiqJFQj7zfomJUb7jberaCPgHOsNzJFH4U8Rn1GAyoAsyIGLOCCcfcOxx1HXNWPLfGRd26zqpQMzqFJB2jkeMHOB10Z9M43xmgC1vZYJra6+zTfZ4bY2luvhsZGkSMaXZACy+IwKg+QPrnty89zFZtw1YZVudbJ4hRvCjikAZpzIPdJ958AHOcd9qcgR8tc0G7nnTQFRArwsCcyxM0iayD6oPqR2ySM0KxWSW/ErdUyFeya3UHv4Eivk+uG3oqpAxpqc0Nc1c6Q2XulTJLjIQHAA3wXbsPTrXUiKj/wBFS31zLNcSMsIdlj6a2VWwAo6Kvr3/ADq7HCeGWQ1FI8j8UhDt0/aPqelZvxL2j3twdMeiJTsAignv3bPbH09aqROqsXmPjy9cE+4p/a/Wx5CtZYy7rVV5pab3bKBnHTUFVUGx/EdumeldP4P4g+8k8cQ64UaiNyTvt2B+tZdc8VvpcKDMFHRIlZFG42AQeeKinht23+quDn9iU7e8PL+ePrWn9PqHFrn/AKSmb795Kf5pwM9O3qfyrnNyCrfenlP9Nv7/ACX86yo8NvU38O5XvnTL6NnYeqnPwrpb8w3tucCeZD00uSenu/df51Ln9nH9GHGfZpOoLW9zJkfhZ3wenrt3oLTjl9ZTaJnkyvVWJ6frKe4oz4F7U3B03cYYHrJGMEZzuU6Hr2x071a888Mh4hZmeAqzINaMvfH3kPl8D3xU1vvH2dz2l8oc1/aFCuc+RPUUV5r565O4oYLhN/cZgp9CTgMK+ggayyy3Nu8YsKWaVeDWbt7zUV7CI9YoifWND+8V0r2KCGOCWw1EW8ALqUciGMF0b7yMQMlT3HpVWvJVuHgfVOfsz64UeZpEQbfowHydGVQ4zn3BvjIJE1OKaFXf8t2s0SwSW8fhK2tUVfDCsO6+HjT5HHXO9ebDlu1gmaeGBElYaSy5wB5KudKZxvpAz3q3ryaaAvy0f4w4oO2u2I+Jt8n+yiihflj/AD/iv/Ft/wD4q0UUhTUs0jTGqit4XwrwZLlw+r7RKJsYxoPhohGc+99zPbrVgTTmvJopZqJbcMgjdnjhiR2+86RorN/OYDJqVSohE14JpzXmqBvj5/jHhnmTdD5fZwT+YFEdDfGv9J8P/wCHd/1cVEdRXO5kKoxUaiFJC/rEDIX5mvn7j0UzzO9xs7HJGQT5Y2OAB0+VfQM/3TWI8zfy7/GtMcets8qfkzll7yYop0RpgyyD8Knoi+p/x5Vslhwa1tU0wxIu2CSAWbbG7HcnDGhr2Qf5pN/xj/0rRFxXv/julbePHbO/SU98PIfQfrZ8vT8qSXrEf24x2z+r+1+dAfHfvf0h/XvQ5d/5v/RX/wCMtaWyfBxbQL5F++6D+cyjz88dkp7y3hlXEiI49QrA/wCC1fNl998/P/qatT9lv8gfi3/UlZTVq3HUTuO+zW1lBNuTC/kMsnzU9Pu9sdaDODvPwy68G4BWOU6WHVGHQSoe+MjPfBwa161/B8P+2g32w/5vB/xP+2rljqmNAdpy7/GqQge54gl+EYOv+zTW25oI4T/pNf8A7Vv60Ua1585qtcfT/9k="/>
          <p:cNvSpPr>
            <a:spLocks noChangeAspect="1" noChangeArrowheads="1"/>
          </p:cNvSpPr>
          <p:nvPr/>
        </p:nvSpPr>
        <p:spPr bwMode="auto">
          <a:xfrm>
            <a:off x="520700" y="303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828800" y="1188445"/>
            <a:ext cx="5638800" cy="2743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209800" y="1657350"/>
            <a:ext cx="4876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Step 2:</a:t>
            </a:r>
          </a:p>
          <a:p>
            <a:pPr algn="ctr"/>
            <a:endParaRPr lang="en-US" sz="800" b="1" dirty="0"/>
          </a:p>
          <a:p>
            <a:pPr algn="ctr"/>
            <a:r>
              <a:rPr lang="en-US" sz="3200" b="1" dirty="0" smtClean="0"/>
              <a:t>Dig Deeper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913125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52400" y="133350"/>
            <a:ext cx="8153400" cy="914400"/>
          </a:xfrm>
        </p:spPr>
        <p:txBody>
          <a:bodyPr>
            <a:noAutofit/>
          </a:bodyPr>
          <a:lstStyle>
            <a:extLst/>
          </a:lstStyle>
          <a:p>
            <a:r>
              <a:rPr lang="en-US" sz="3200" b="1" i="1" u="sng" dirty="0" smtClean="0">
                <a:latin typeface="Calibri"/>
                <a:cs typeface="Calibri"/>
              </a:rPr>
              <a:t>5 days</a:t>
            </a:r>
            <a:r>
              <a:rPr lang="en-US" sz="3200" b="1" i="1" dirty="0" smtClean="0">
                <a:latin typeface="Calibri"/>
                <a:cs typeface="Calibri"/>
              </a:rPr>
              <a:t> </a:t>
            </a:r>
            <a:r>
              <a:rPr lang="en-US" sz="3200" dirty="0" smtClean="0">
                <a:latin typeface="Calibri"/>
                <a:cs typeface="Calibri"/>
              </a:rPr>
              <a:t>of training/consultation for the Division of Student Affairs</a:t>
            </a:r>
            <a:endParaRPr lang="en-US" sz="3200" dirty="0">
              <a:latin typeface="Calibri"/>
              <a:cs typeface="Calibri"/>
            </a:endParaRPr>
          </a:p>
        </p:txBody>
      </p:sp>
      <p:sp>
        <p:nvSpPr>
          <p:cNvPr id="6" name="Rectangle 3"/>
          <p:cNvSpPr>
            <a:spLocks noGrp="1"/>
          </p:cNvSpPr>
          <p:nvPr>
            <p:ph sz="quarter" idx="14"/>
          </p:nvPr>
        </p:nvSpPr>
        <p:spPr>
          <a:xfrm>
            <a:off x="228600" y="1581150"/>
            <a:ext cx="8686800" cy="3124200"/>
          </a:xfrm>
        </p:spPr>
        <p:txBody>
          <a:bodyPr>
            <a:normAutofit fontScale="92500" lnSpcReduction="20000"/>
          </a:bodyPr>
          <a:lstStyle>
            <a:extLst/>
          </a:lstStyle>
          <a:p>
            <a:pPr>
              <a:buFont typeface="Arial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Foundations of Equity, Inclusion and Social Justice </a:t>
            </a:r>
            <a:r>
              <a:rPr lang="en-US" sz="2200" dirty="0" smtClean="0">
                <a:latin typeface="Cooper Black" panose="0208090404030B020404" pitchFamily="18" charset="0"/>
              </a:rPr>
              <a:t>(Offered twice)</a:t>
            </a:r>
          </a:p>
          <a:p>
            <a:pPr>
              <a:buFont typeface="Arial"/>
              <a:buChar char="•"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  <a:latin typeface="Cooper Black" panose="0208090404030B020404" pitchFamily="18" charset="0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latin typeface="Cooper Black" panose="0208090404030B020404" pitchFamily="18" charset="0"/>
              </a:rPr>
              <a:t>Going to the Next Level</a:t>
            </a:r>
          </a:p>
          <a:p>
            <a:pPr>
              <a:buFont typeface="Arial"/>
              <a:buChar char="•"/>
            </a:pPr>
            <a:endParaRPr lang="en-US" sz="2600" dirty="0" smtClean="0">
              <a:latin typeface="Cooper Black" panose="0208090404030B020404" pitchFamily="18" charset="0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  <a:latin typeface="Cooper Black" panose="0208090404030B020404" pitchFamily="18" charset="0"/>
              </a:rPr>
              <a:t>Creating Inclusive Campus Environments</a:t>
            </a:r>
          </a:p>
          <a:p>
            <a:pPr>
              <a:buFont typeface="Arial"/>
              <a:buChar char="•"/>
            </a:pPr>
            <a:endParaRPr lang="en-US" sz="2600" dirty="0" smtClean="0">
              <a:solidFill>
                <a:schemeClr val="accent1">
                  <a:lumMod val="75000"/>
                </a:schemeClr>
              </a:solidFill>
              <a:latin typeface="Cooper Black" panose="0208090404030B020404" pitchFamily="18" charset="0"/>
            </a:endParaRPr>
          </a:p>
          <a:p>
            <a:pPr>
              <a:buFont typeface="Arial"/>
              <a:buChar char="•"/>
            </a:pPr>
            <a:r>
              <a:rPr lang="en-US" sz="2800" dirty="0" smtClean="0">
                <a:solidFill>
                  <a:srgbClr val="000000"/>
                </a:solidFill>
                <a:latin typeface="Cooper Black" panose="0208090404030B020404" pitchFamily="18" charset="0"/>
              </a:rPr>
              <a:t>Planning and Next Steps</a:t>
            </a:r>
          </a:p>
          <a:p>
            <a:pPr>
              <a:buFont typeface="Arial"/>
              <a:buChar char="•"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Cooper Black" panose="0208090404030B020404" pitchFamily="18" charset="0"/>
            </a:endParaRPr>
          </a:p>
          <a:p>
            <a:pPr>
              <a:buFont typeface="Arial"/>
              <a:buChar char="•"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  <a:latin typeface="Cooper Black" panose="0208090404030B020404" pitchFamily="18" charset="0"/>
            </a:endParaRPr>
          </a:p>
        </p:txBody>
      </p:sp>
      <p:sp>
        <p:nvSpPr>
          <p:cNvPr id="4" name="Rectangle 3"/>
          <p:cNvSpPr>
            <a:spLocks noGrp="1"/>
          </p:cNvSpPr>
          <p:nvPr>
            <p:ph sz="quarter" idx="14"/>
          </p:nvPr>
        </p:nvSpPr>
        <p:spPr>
          <a:xfrm>
            <a:off x="3810000" y="4781550"/>
            <a:ext cx="5029200" cy="533401"/>
          </a:xfrm>
        </p:spPr>
        <p:txBody>
          <a:bodyPr>
            <a:normAutofit fontScale="85000" lnSpcReduction="20000"/>
          </a:bodyPr>
          <a:lstStyle>
            <a:extLst/>
          </a:lstStyle>
          <a:p>
            <a:pPr marL="0" indent="0">
              <a:buNone/>
            </a:pPr>
            <a:endParaRPr lang="en-US" sz="4000" dirty="0" smtClean="0">
              <a:solidFill>
                <a:srgbClr val="C00000"/>
              </a:solidFill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2432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idescreen Presentatio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WidescreenPresentation</Template>
  <TotalTime>0</TotalTime>
  <Words>1828</Words>
  <Application>Microsoft Macintosh PowerPoint</Application>
  <PresentationFormat>On-screen Show (16:9)</PresentationFormat>
  <Paragraphs>402</Paragraphs>
  <Slides>55</Slides>
  <Notes>40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Widescreen Presentation</vt:lpstr>
      <vt:lpstr>Developing Inclusion Practitioners:  A Critical Element for Creating Sustainable Change  Kathy Obear, Ed.D alliance for change consulting and coaching www.drkathyobear.com  @kathyobear </vt:lpstr>
      <vt:lpstr>TraininG OF Facilitators  Program: student Diversity 360   John Killings  Edwin B. Mayes Office of Multicultural Affairs Director, First Year Experience and Family jrk160@case.edu   Programs   Ebm32@case.edu Case Western Reserve University Case Western Reserve University   </vt:lpstr>
      <vt:lpstr>Building our Learning Community</vt:lpstr>
      <vt:lpstr>PowerPoint Presentation</vt:lpstr>
      <vt:lpstr>Inclusion Practitioners</vt:lpstr>
      <vt:lpstr>History</vt:lpstr>
      <vt:lpstr>PowerPoint Presentation</vt:lpstr>
      <vt:lpstr>PowerPoint Presentation</vt:lpstr>
      <vt:lpstr>5 days of training/consultation for the Division of Student Affairs</vt:lpstr>
      <vt:lpstr>Individual - Group - Organization</vt:lpstr>
      <vt:lpstr>PowerPoint Presentation</vt:lpstr>
      <vt:lpstr>PowerPoint Presentation</vt:lpstr>
      <vt:lpstr>Differences That Make A Difference</vt:lpstr>
      <vt:lpstr>PowerPoint Presentation</vt:lpstr>
      <vt:lpstr>Outcomes</vt:lpstr>
      <vt:lpstr>        Outcomes:  Practitioners will be able to: </vt:lpstr>
      <vt:lpstr>Self-Assessment: Critical Skills for Inclusion Practitioners</vt:lpstr>
      <vt:lpstr>PowerPoint Presentation</vt:lpstr>
      <vt:lpstr>Group Selection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Indicators of an Inclusive Organization   </vt:lpstr>
      <vt:lpstr>PowerPoint Presentation</vt:lpstr>
      <vt:lpstr>PowerPoint Presentation</vt:lpstr>
      <vt:lpstr>What do Inclusion Practitioners do?</vt:lpstr>
      <vt:lpstr>What do Inclusion Practitioners do?</vt:lpstr>
      <vt:lpstr>PowerPoint Presentation</vt:lpstr>
      <vt:lpstr>What do Inclusion Practitioners do?</vt:lpstr>
      <vt:lpstr>What do Inclusion Practitioners do?</vt:lpstr>
      <vt:lpstr>PowerPoint Presentation</vt:lpstr>
      <vt:lpstr>Challenges and Advice</vt:lpstr>
      <vt:lpstr>Challenges and Advice</vt:lpstr>
      <vt:lpstr>Future Plans</vt:lpstr>
      <vt:lpstr>Future Plans</vt:lpstr>
      <vt:lpstr>PowerPoint Presentation</vt:lpstr>
      <vt:lpstr>For further information about ISU, contact:</vt:lpstr>
      <vt:lpstr>PowerPoint Presentation</vt:lpstr>
      <vt:lpstr>PowerPoint Presentation</vt:lpstr>
      <vt:lpstr>PowerPoint Presentation</vt:lpstr>
      <vt:lpstr>Diversity 360 Context</vt:lpstr>
      <vt:lpstr>Diversity 360 Overview</vt:lpstr>
      <vt:lpstr>Diversity 360: Goals of the Program</vt:lpstr>
      <vt:lpstr>Diversity 360 Overview, continued</vt:lpstr>
      <vt:lpstr>Flow of (Some) Activities</vt:lpstr>
      <vt:lpstr>What Could You Do? </vt:lpstr>
      <vt:lpstr>PowerPoint Presentation</vt:lpstr>
      <vt:lpstr>Facilitator Training Overview</vt:lpstr>
      <vt:lpstr>Facilitator Training, Continued</vt:lpstr>
      <vt:lpstr>Campus Communities trained</vt:lpstr>
      <vt:lpstr>PowerPoint Presentation</vt:lpstr>
      <vt:lpstr>TraininG OF Facilitators  Program: student Diversity 360   John Killings  Edwin B. Mayes Office of Multicultural Affairs Director, First Year Experience and Family jrk160@case.edu   Programs   bm32@case.edu Case Western Reserve University Case Western Reserve University  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2013-04-11T02:53:02Z</dcterms:created>
  <dcterms:modified xsi:type="dcterms:W3CDTF">2016-06-02T15:27:03Z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1033</vt:i4>
  </property>
  <property fmtid="{D5CDD505-2E9C-101B-9397-08002B2CF9AE}" pid="3" name="_Version">
    <vt:lpwstr>12.0.4518</vt:lpwstr>
  </property>
</Properties>
</file>